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70" r:id="rId8"/>
    <p:sldId id="261" r:id="rId9"/>
    <p:sldId id="262" r:id="rId10"/>
    <p:sldId id="264" r:id="rId11"/>
    <p:sldId id="263" r:id="rId12"/>
    <p:sldId id="265" r:id="rId13"/>
    <p:sldId id="266" r:id="rId14"/>
    <p:sldId id="271" r:id="rId15"/>
    <p:sldId id="272" r:id="rId16"/>
    <p:sldId id="273" r:id="rId17"/>
    <p:sldId id="274" r:id="rId18"/>
    <p:sldId id="275" r:id="rId19"/>
    <p:sldId id="276" r:id="rId20"/>
    <p:sldId id="277" r:id="rId21"/>
    <p:sldId id="278" r:id="rId22"/>
    <p:sldId id="282" r:id="rId23"/>
    <p:sldId id="281" r:id="rId24"/>
    <p:sldId id="283"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1" d="100"/>
          <a:sy n="41" d="100"/>
        </p:scale>
        <p:origin x="1056"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08175"/>
          </a:xfrm>
        </p:spPr>
        <p:txBody>
          <a:bodyPr>
            <a:normAutofit fontScale="90000"/>
          </a:bodyPr>
          <a:lstStyle/>
          <a:p>
            <a:pPr marL="0" marR="0">
              <a:lnSpc>
                <a:spcPct val="115000"/>
              </a:lnSpc>
              <a:spcBef>
                <a:spcPts val="0"/>
              </a:spcBef>
              <a:spcAft>
                <a:spcPts val="1000"/>
              </a:spcAft>
            </a:pPr>
            <a:r>
              <a:rPr lang="en-US" sz="3100" b="1" dirty="0">
                <a:ea typeface="Calibri"/>
                <a:cs typeface="Arial"/>
              </a:rPr>
              <a:t>Implementation of artificial intelligence and Electronic health in any threatening epidemic in Egypt </a:t>
            </a:r>
            <a:br>
              <a:rPr lang="en-US" sz="2400" dirty="0">
                <a:ea typeface="Calibri"/>
                <a:cs typeface="Arial"/>
              </a:rPr>
            </a:br>
            <a:endParaRPr lang="en-US" dirty="0"/>
          </a:p>
        </p:txBody>
      </p:sp>
      <p:sp>
        <p:nvSpPr>
          <p:cNvPr id="3" name="Subtitle 2"/>
          <p:cNvSpPr>
            <a:spLocks noGrp="1"/>
          </p:cNvSpPr>
          <p:nvPr>
            <p:ph type="subTitle" idx="1"/>
          </p:nvPr>
        </p:nvSpPr>
        <p:spPr/>
        <p:txBody>
          <a:bodyPr/>
          <a:lstStyle/>
          <a:p>
            <a:r>
              <a:rPr lang="en-US" dirty="0" err="1"/>
              <a:t>Dr</a:t>
            </a:r>
            <a:r>
              <a:rPr lang="en-US" dirty="0"/>
              <a:t> l </a:t>
            </a:r>
            <a:r>
              <a:rPr lang="en-US" dirty="0" err="1"/>
              <a:t>Asmaa</a:t>
            </a:r>
            <a:r>
              <a:rPr lang="en-US" dirty="0"/>
              <a:t> </a:t>
            </a:r>
            <a:r>
              <a:rPr lang="en-US" dirty="0" err="1"/>
              <a:t>Rashad</a:t>
            </a:r>
            <a:r>
              <a:rPr lang="en-US" dirty="0"/>
              <a:t> Ali Al- </a:t>
            </a:r>
            <a:r>
              <a:rPr lang="en-US" dirty="0" err="1"/>
              <a:t>Sayed</a:t>
            </a:r>
            <a:endParaRPr lang="en-US" dirty="0"/>
          </a:p>
          <a:p>
            <a:r>
              <a:rPr lang="en-US" sz="2000" b="1" dirty="0">
                <a:ea typeface="Calibri"/>
                <a:cs typeface="Arial"/>
              </a:rPr>
              <a:t>Lecturer in Microbiology, Faculty of Medicine for girls </a:t>
            </a:r>
          </a:p>
          <a:p>
            <a:r>
              <a:rPr lang="en-US" sz="2000" b="1" dirty="0">
                <a:ea typeface="Calibri"/>
                <a:cs typeface="Arial"/>
              </a:rPr>
              <a:t>Al-</a:t>
            </a:r>
            <a:r>
              <a:rPr lang="en-US" sz="2000" b="1" dirty="0" err="1">
                <a:ea typeface="Calibri"/>
                <a:cs typeface="Arial"/>
              </a:rPr>
              <a:t>Azhar</a:t>
            </a:r>
            <a:r>
              <a:rPr lang="en-US" sz="2000" b="1" dirty="0">
                <a:ea typeface="Calibri"/>
                <a:cs typeface="Arial"/>
              </a:rPr>
              <a:t> University </a:t>
            </a:r>
            <a:endParaRPr lang="en-US" sz="2000" dirty="0"/>
          </a:p>
        </p:txBody>
      </p:sp>
      <p:pic>
        <p:nvPicPr>
          <p:cNvPr id="102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876800" y="76201"/>
            <a:ext cx="40243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63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8100" marR="0" algn="l">
              <a:lnSpc>
                <a:spcPct val="115000"/>
              </a:lnSpc>
              <a:spcBef>
                <a:spcPts val="0"/>
              </a:spcBef>
              <a:spcAft>
                <a:spcPts val="1000"/>
              </a:spcAft>
            </a:pPr>
            <a:r>
              <a:rPr lang="en-GB" b="1" dirty="0">
                <a:solidFill>
                  <a:srgbClr val="FF0000"/>
                </a:solidFill>
                <a:ea typeface="Calibri"/>
                <a:cs typeface="Arial"/>
              </a:rPr>
              <a:t>Objectives</a:t>
            </a:r>
            <a:r>
              <a:rPr lang="en-GB" b="1" dirty="0">
                <a:ea typeface="Calibri"/>
                <a:cs typeface="Arial"/>
              </a:rPr>
              <a:t> </a:t>
            </a:r>
            <a:br>
              <a:rPr lang="en-US" sz="2800" dirty="0">
                <a:ea typeface="Calibri"/>
                <a:cs typeface="Arial"/>
              </a:rPr>
            </a:br>
            <a:endParaRPr lang="en-US" dirty="0"/>
          </a:p>
        </p:txBody>
      </p:sp>
      <p:sp>
        <p:nvSpPr>
          <p:cNvPr id="3" name="Content Placeholder 2"/>
          <p:cNvSpPr>
            <a:spLocks noGrp="1"/>
          </p:cNvSpPr>
          <p:nvPr>
            <p:ph idx="1"/>
          </p:nvPr>
        </p:nvSpPr>
        <p:spPr>
          <a:xfrm>
            <a:off x="457200" y="1905000"/>
            <a:ext cx="8229600" cy="4221163"/>
          </a:xfrm>
        </p:spPr>
        <p:txBody>
          <a:bodyPr>
            <a:normAutofit fontScale="77500" lnSpcReduction="20000"/>
          </a:bodyPr>
          <a:lstStyle/>
          <a:p>
            <a:pPr marL="38100" marR="0" algn="just">
              <a:lnSpc>
                <a:spcPct val="115000"/>
              </a:lnSpc>
              <a:spcBef>
                <a:spcPts val="0"/>
              </a:spcBef>
              <a:spcAft>
                <a:spcPts val="1000"/>
              </a:spcAft>
            </a:pPr>
            <a:r>
              <a:rPr lang="en-US" dirty="0">
                <a:ea typeface="Calibri"/>
                <a:cs typeface="Arial"/>
              </a:rPr>
              <a:t>This curriculum is </a:t>
            </a:r>
            <a:r>
              <a:rPr lang="en-US" dirty="0">
                <a:solidFill>
                  <a:srgbClr val="FF0000"/>
                </a:solidFill>
                <a:ea typeface="Calibri"/>
                <a:cs typeface="Arial"/>
              </a:rPr>
              <a:t>aiming to</a:t>
            </a:r>
            <a:r>
              <a:rPr lang="en-US" dirty="0">
                <a:ea typeface="Calibri"/>
                <a:cs typeface="Arial"/>
              </a:rPr>
              <a:t>:</a:t>
            </a:r>
            <a:endParaRPr lang="en-US" sz="2000" dirty="0">
              <a:ea typeface="Calibri"/>
              <a:cs typeface="Arial"/>
            </a:endParaRPr>
          </a:p>
          <a:p>
            <a:pPr lvl="0" algn="just">
              <a:lnSpc>
                <a:spcPct val="115000"/>
              </a:lnSpc>
              <a:spcBef>
                <a:spcPts val="0"/>
              </a:spcBef>
              <a:spcAft>
                <a:spcPts val="1000"/>
              </a:spcAft>
              <a:buFont typeface="Symbol"/>
              <a:buChar char=""/>
            </a:pPr>
            <a:r>
              <a:rPr lang="en-GB" dirty="0">
                <a:ea typeface="Calibri"/>
                <a:cs typeface="Arial"/>
              </a:rPr>
              <a:t>Create an electronic health care system to trace the source of infection in health care facilities in Egypt.</a:t>
            </a:r>
            <a:endParaRPr lang="en-US" sz="2000" dirty="0">
              <a:ea typeface="Calibri"/>
              <a:cs typeface="Arial"/>
            </a:endParaRPr>
          </a:p>
          <a:p>
            <a:pPr lvl="0" algn="just">
              <a:lnSpc>
                <a:spcPct val="115000"/>
              </a:lnSpc>
              <a:spcBef>
                <a:spcPts val="0"/>
              </a:spcBef>
              <a:spcAft>
                <a:spcPts val="1000"/>
              </a:spcAft>
              <a:buFont typeface="Symbol"/>
              <a:buChar char=""/>
            </a:pPr>
            <a:r>
              <a:rPr lang="en-GB" dirty="0">
                <a:ea typeface="Calibri"/>
                <a:cs typeface="Arial"/>
              </a:rPr>
              <a:t>Modify a strategic plan to attenuate the impending outbreak.  </a:t>
            </a:r>
            <a:endParaRPr lang="en-US" sz="2000" dirty="0">
              <a:ea typeface="Calibri"/>
              <a:cs typeface="Arial"/>
            </a:endParaRPr>
          </a:p>
          <a:p>
            <a:pPr lvl="0" algn="just">
              <a:lnSpc>
                <a:spcPct val="115000"/>
              </a:lnSpc>
              <a:spcBef>
                <a:spcPts val="0"/>
              </a:spcBef>
              <a:spcAft>
                <a:spcPts val="1000"/>
              </a:spcAft>
              <a:buFont typeface="Symbol"/>
              <a:buChar char=""/>
            </a:pPr>
            <a:r>
              <a:rPr lang="en-GB" dirty="0">
                <a:ea typeface="Calibri"/>
                <a:cs typeface="Arial"/>
              </a:rPr>
              <a:t>Design electronic tools to record vaccination states of population,  and its shortage </a:t>
            </a:r>
            <a:endParaRPr lang="en-US" sz="2000" dirty="0">
              <a:ea typeface="Calibri"/>
              <a:cs typeface="Arial"/>
            </a:endParaRPr>
          </a:p>
          <a:p>
            <a:pPr lvl="0" algn="just">
              <a:lnSpc>
                <a:spcPct val="115000"/>
              </a:lnSpc>
              <a:spcBef>
                <a:spcPts val="0"/>
              </a:spcBef>
              <a:spcAft>
                <a:spcPts val="1000"/>
              </a:spcAft>
              <a:buFont typeface="Symbol"/>
              <a:buChar char=""/>
            </a:pPr>
            <a:r>
              <a:rPr lang="en-GB" dirty="0">
                <a:ea typeface="Calibri"/>
                <a:cs typeface="Arial"/>
              </a:rPr>
              <a:t>Support the tool for rapid design of new vaccines on indication.</a:t>
            </a:r>
            <a:endParaRPr lang="en-US" sz="2000" dirty="0">
              <a:ea typeface="Calibri"/>
              <a:cs typeface="Arial"/>
            </a:endParaRPr>
          </a:p>
          <a:p>
            <a:endParaRPr lang="en-US" dirty="0"/>
          </a:p>
        </p:txBody>
      </p:sp>
    </p:spTree>
    <p:extLst>
      <p:ext uri="{BB962C8B-B14F-4D97-AF65-F5344CB8AC3E}">
        <p14:creationId xmlns:p14="http://schemas.microsoft.com/office/powerpoint/2010/main" val="308711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a:extLst>
              <a:ext uri="{28A0092B-C50C-407E-A947-70E740481C1C}">
                <a14:useLocalDpi xmlns:a14="http://schemas.microsoft.com/office/drawing/2010/main" val="0"/>
              </a:ext>
            </a:extLst>
          </a:blip>
          <a:stretch>
            <a:fillRect/>
          </a:stretch>
        </p:blipFill>
        <p:spPr bwMode="auto">
          <a:xfrm>
            <a:off x="3200400" y="914400"/>
            <a:ext cx="5486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half" idx="2"/>
          </p:nvPr>
        </p:nvSpPr>
        <p:spPr/>
        <p:txBody>
          <a:bodyPr/>
          <a:lstStyle/>
          <a:p>
            <a:endParaRPr lang="en-GB" sz="4000" b="1" dirty="0">
              <a:solidFill>
                <a:srgbClr val="FF0000"/>
              </a:solidFill>
              <a:ea typeface="Calibri"/>
              <a:cs typeface="Arial"/>
            </a:endParaRPr>
          </a:p>
          <a:p>
            <a:endParaRPr lang="en-GB" sz="4000" b="1" dirty="0">
              <a:solidFill>
                <a:srgbClr val="FF0000"/>
              </a:solidFill>
              <a:ea typeface="Calibri"/>
              <a:cs typeface="Arial"/>
            </a:endParaRPr>
          </a:p>
          <a:p>
            <a:r>
              <a:rPr lang="en-GB" sz="4000" b="1" dirty="0">
                <a:solidFill>
                  <a:srgbClr val="FF0000"/>
                </a:solidFill>
                <a:ea typeface="Calibri"/>
                <a:cs typeface="Arial"/>
              </a:rPr>
              <a:t>Strategies</a:t>
            </a:r>
            <a:endParaRPr lang="en-US" dirty="0"/>
          </a:p>
        </p:txBody>
      </p:sp>
    </p:spTree>
    <p:extLst>
      <p:ext uri="{BB962C8B-B14F-4D97-AF65-F5344CB8AC3E}">
        <p14:creationId xmlns:p14="http://schemas.microsoft.com/office/powerpoint/2010/main" val="290375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8100" marR="0" algn="l">
              <a:lnSpc>
                <a:spcPct val="115000"/>
              </a:lnSpc>
              <a:spcBef>
                <a:spcPts val="0"/>
              </a:spcBef>
              <a:spcAft>
                <a:spcPts val="1000"/>
              </a:spcAft>
            </a:pPr>
            <a:r>
              <a:rPr lang="en-GB" sz="3600" b="1" dirty="0">
                <a:solidFill>
                  <a:srgbClr val="FF0000"/>
                </a:solidFill>
                <a:ea typeface="Calibri"/>
                <a:cs typeface="Arial"/>
              </a:rPr>
              <a:t>Strategies</a:t>
            </a:r>
            <a:br>
              <a:rPr lang="en-US" sz="2800" dirty="0">
                <a:solidFill>
                  <a:srgbClr val="FF0000"/>
                </a:solidFill>
                <a:ea typeface="Calibri"/>
                <a:cs typeface="Arial"/>
              </a:rPr>
            </a:b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152400" y="1435100"/>
            <a:ext cx="3505200" cy="4691063"/>
          </a:xfrm>
        </p:spPr>
        <p:txBody>
          <a:bodyPr/>
          <a:lstStyle/>
          <a:p>
            <a:pPr lvl="0">
              <a:lnSpc>
                <a:spcPct val="115000"/>
              </a:lnSpc>
              <a:spcBef>
                <a:spcPts val="0"/>
              </a:spcBef>
              <a:spcAft>
                <a:spcPts val="1000"/>
              </a:spcAft>
            </a:pPr>
            <a:r>
              <a:rPr lang="en-US" sz="3200" dirty="0">
                <a:solidFill>
                  <a:prstClr val="black"/>
                </a:solidFill>
                <a:ea typeface="Calibri"/>
                <a:cs typeface="Arial"/>
              </a:rPr>
              <a:t>Step one: Create good risk communication system</a:t>
            </a:r>
          </a:p>
          <a:p>
            <a:endParaRPr lang="en-US" dirty="0"/>
          </a:p>
        </p:txBody>
      </p:sp>
      <p:pic>
        <p:nvPicPr>
          <p:cNvPr id="9218"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657600" y="381001"/>
            <a:ext cx="5486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54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b="1" dirty="0">
                <a:solidFill>
                  <a:srgbClr val="FF0000"/>
                </a:solidFill>
                <a:ea typeface="Calibri"/>
                <a:cs typeface="Arial"/>
              </a:rPr>
              <a:t>Strategies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76200" y="1435100"/>
            <a:ext cx="3389313" cy="4691063"/>
          </a:xfrm>
        </p:spPr>
        <p:txBody>
          <a:bodyPr/>
          <a:lstStyle/>
          <a:p>
            <a:pPr lvl="0">
              <a:lnSpc>
                <a:spcPct val="115000"/>
              </a:lnSpc>
              <a:spcBef>
                <a:spcPts val="0"/>
              </a:spcBef>
              <a:spcAft>
                <a:spcPts val="1000"/>
              </a:spcAft>
            </a:pPr>
            <a:r>
              <a:rPr lang="en-US" sz="2400" dirty="0">
                <a:solidFill>
                  <a:prstClr val="black"/>
                </a:solidFill>
                <a:ea typeface="Calibri"/>
                <a:cs typeface="Arial"/>
              </a:rPr>
              <a:t>Step tow :Design trusted websites to spread guidelines and trusted statistical  information to defiance misperceptions</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33400"/>
            <a:ext cx="5181599" cy="606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6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098550"/>
          </a:xfrm>
        </p:spPr>
        <p:txBody>
          <a:bodyPr>
            <a:normAutofit/>
          </a:bodyPr>
          <a:lstStyle/>
          <a:p>
            <a:r>
              <a:rPr lang="en-GB" sz="4000" dirty="0">
                <a:solidFill>
                  <a:srgbClr val="FF0000"/>
                </a:solidFill>
                <a:ea typeface="Calibri"/>
                <a:cs typeface="Arial"/>
              </a:rPr>
              <a:t>Strategies</a:t>
            </a:r>
            <a:endParaRPr lang="en-US" dirty="0"/>
          </a:p>
        </p:txBody>
      </p:sp>
      <p:sp>
        <p:nvSpPr>
          <p:cNvPr id="4" name="Text Placeholder 3"/>
          <p:cNvSpPr>
            <a:spLocks noGrp="1"/>
          </p:cNvSpPr>
          <p:nvPr>
            <p:ph type="body" sz="half" idx="2"/>
          </p:nvPr>
        </p:nvSpPr>
        <p:spPr>
          <a:xfrm>
            <a:off x="76200" y="1435100"/>
            <a:ext cx="3389313" cy="4691063"/>
          </a:xfrm>
        </p:spPr>
        <p:txBody>
          <a:bodyPr/>
          <a:lstStyle/>
          <a:p>
            <a:pPr lvl="0">
              <a:lnSpc>
                <a:spcPct val="115000"/>
              </a:lnSpc>
              <a:spcBef>
                <a:spcPts val="0"/>
              </a:spcBef>
              <a:spcAft>
                <a:spcPts val="1000"/>
              </a:spcAft>
            </a:pPr>
            <a:r>
              <a:rPr lang="en-US" sz="2400" dirty="0">
                <a:ea typeface="Calibri"/>
                <a:cs typeface="Arial"/>
              </a:rPr>
              <a:t>Step three: Design  Health Monitoring System Using Smart Phones and Wearable Sensor to allow patients to receive care from home.</a:t>
            </a:r>
          </a:p>
          <a:p>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457200"/>
            <a:ext cx="51117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255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FF0000"/>
                </a:solidFill>
                <a:ea typeface="Calibri"/>
                <a:cs typeface="Arial"/>
              </a:rPr>
              <a:t>Strategies</a:t>
            </a:r>
            <a:endParaRPr lang="en-US" dirty="0"/>
          </a:p>
        </p:txBody>
      </p:sp>
      <p:sp>
        <p:nvSpPr>
          <p:cNvPr id="4" name="Text Placeholder 3"/>
          <p:cNvSpPr>
            <a:spLocks noGrp="1"/>
          </p:cNvSpPr>
          <p:nvPr>
            <p:ph type="body" sz="half" idx="2"/>
          </p:nvPr>
        </p:nvSpPr>
        <p:spPr/>
        <p:txBody>
          <a:bodyPr/>
          <a:lstStyle/>
          <a:p>
            <a:pPr marL="342900" lvl="0" indent="-342900">
              <a:lnSpc>
                <a:spcPct val="115000"/>
              </a:lnSpc>
              <a:spcBef>
                <a:spcPts val="0"/>
              </a:spcBef>
              <a:spcAft>
                <a:spcPts val="1000"/>
              </a:spcAft>
              <a:buFont typeface="Symbol"/>
              <a:buChar char=""/>
            </a:pPr>
            <a:endParaRPr lang="en-US" sz="2400" dirty="0">
              <a:ea typeface="Calibri"/>
              <a:cs typeface="Arial"/>
            </a:endParaRPr>
          </a:p>
          <a:p>
            <a:pPr lvl="0">
              <a:lnSpc>
                <a:spcPct val="115000"/>
              </a:lnSpc>
              <a:spcBef>
                <a:spcPts val="0"/>
              </a:spcBef>
              <a:spcAft>
                <a:spcPts val="1000"/>
              </a:spcAft>
            </a:pPr>
            <a:endParaRPr lang="en-US" sz="2400" dirty="0">
              <a:ea typeface="Calibri"/>
              <a:cs typeface="Arial"/>
            </a:endParaRPr>
          </a:p>
          <a:p>
            <a:pPr lvl="0">
              <a:lnSpc>
                <a:spcPct val="115000"/>
              </a:lnSpc>
              <a:spcBef>
                <a:spcPts val="0"/>
              </a:spcBef>
              <a:spcAft>
                <a:spcPts val="1000"/>
              </a:spcAft>
            </a:pPr>
            <a:r>
              <a:rPr lang="en-US" sz="2400" dirty="0">
                <a:ea typeface="Calibri"/>
                <a:cs typeface="Arial"/>
              </a:rPr>
              <a:t>Step four : Triage And Risk Assessment</a:t>
            </a:r>
          </a:p>
          <a:p>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3656" y="273050"/>
            <a:ext cx="4597944"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63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lstStyle/>
          <a:p>
            <a:r>
              <a:rPr lang="en-GB" sz="4000" dirty="0">
                <a:solidFill>
                  <a:srgbClr val="FF0000"/>
                </a:solidFill>
                <a:ea typeface="Calibri"/>
                <a:cs typeface="Arial"/>
              </a:rPr>
              <a:t>Strategies</a:t>
            </a:r>
            <a:endParaRPr lang="en-US" dirty="0"/>
          </a:p>
        </p:txBody>
      </p:sp>
      <p:sp>
        <p:nvSpPr>
          <p:cNvPr id="4" name="Text Placeholder 3"/>
          <p:cNvSpPr>
            <a:spLocks noGrp="1"/>
          </p:cNvSpPr>
          <p:nvPr>
            <p:ph type="body" sz="half" idx="2"/>
          </p:nvPr>
        </p:nvSpPr>
        <p:spPr>
          <a:xfrm>
            <a:off x="457200" y="5257800"/>
            <a:ext cx="7239000" cy="1447800"/>
          </a:xfrm>
        </p:spPr>
        <p:txBody>
          <a:bodyPr>
            <a:normAutofit/>
          </a:bodyPr>
          <a:lstStyle/>
          <a:p>
            <a:pPr marL="342900" lvl="0" indent="-342900" algn="just">
              <a:lnSpc>
                <a:spcPct val="115000"/>
              </a:lnSpc>
              <a:spcBef>
                <a:spcPts val="0"/>
              </a:spcBef>
              <a:spcAft>
                <a:spcPts val="1000"/>
              </a:spcAft>
              <a:buFont typeface="Symbol"/>
              <a:buChar char=""/>
            </a:pPr>
            <a:r>
              <a:rPr lang="en-US" sz="2400" b="1" dirty="0">
                <a:ea typeface="Calibri"/>
                <a:cs typeface="Arial"/>
              </a:rPr>
              <a:t>Step five: Using artificial intelligence to observe high risk patient in isolated healthcare units  </a:t>
            </a:r>
            <a:endParaRPr lang="en-US" sz="2400" dirty="0">
              <a:ea typeface="Calibri"/>
              <a:cs typeface="Arial"/>
            </a:endParaRPr>
          </a:p>
          <a:p>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1310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93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FF0000"/>
                </a:solidFill>
                <a:ea typeface="Calibri"/>
                <a:cs typeface="Arial"/>
              </a:rPr>
              <a:t>Strategies</a:t>
            </a:r>
            <a:endParaRPr lang="en-US" dirty="0"/>
          </a:p>
        </p:txBody>
      </p:sp>
      <p:sp>
        <p:nvSpPr>
          <p:cNvPr id="4" name="Text Placeholder 3"/>
          <p:cNvSpPr>
            <a:spLocks noGrp="1"/>
          </p:cNvSpPr>
          <p:nvPr>
            <p:ph type="body" sz="half" idx="2"/>
          </p:nvPr>
        </p:nvSpPr>
        <p:spPr/>
        <p:txBody>
          <a:bodyPr/>
          <a:lstStyle/>
          <a:p>
            <a:pPr algn="just">
              <a:lnSpc>
                <a:spcPct val="115000"/>
              </a:lnSpc>
              <a:spcBef>
                <a:spcPts val="0"/>
              </a:spcBef>
              <a:spcAft>
                <a:spcPts val="1000"/>
              </a:spcAft>
            </a:pPr>
            <a:endParaRPr lang="en-US" sz="2400" dirty="0">
              <a:ea typeface="Calibri"/>
              <a:cs typeface="Arial"/>
            </a:endParaRPr>
          </a:p>
          <a:p>
            <a:pPr algn="just">
              <a:lnSpc>
                <a:spcPct val="115000"/>
              </a:lnSpc>
              <a:spcBef>
                <a:spcPts val="0"/>
              </a:spcBef>
              <a:spcAft>
                <a:spcPts val="1000"/>
              </a:spcAft>
            </a:pPr>
            <a:endParaRPr lang="en-US" sz="2400" dirty="0">
              <a:ea typeface="Calibri"/>
              <a:cs typeface="Arial"/>
            </a:endParaRPr>
          </a:p>
          <a:p>
            <a:pPr algn="just">
              <a:lnSpc>
                <a:spcPct val="115000"/>
              </a:lnSpc>
              <a:spcBef>
                <a:spcPts val="0"/>
              </a:spcBef>
              <a:spcAft>
                <a:spcPts val="1000"/>
              </a:spcAft>
            </a:pPr>
            <a:r>
              <a:rPr lang="en-US" sz="2400" dirty="0">
                <a:ea typeface="Calibri"/>
                <a:cs typeface="Arial"/>
              </a:rPr>
              <a:t>Step six: Design an artificial intelligence programs to predict epidemics and track it. </a:t>
            </a:r>
          </a:p>
          <a:p>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304800"/>
            <a:ext cx="511175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61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88950"/>
          </a:xfrm>
        </p:spPr>
        <p:txBody>
          <a:bodyPr>
            <a:normAutofit fontScale="90000"/>
          </a:bodyPr>
          <a:lstStyle/>
          <a:p>
            <a:r>
              <a:rPr lang="en-GB" sz="4000" dirty="0">
                <a:solidFill>
                  <a:srgbClr val="FF0000"/>
                </a:solidFill>
                <a:ea typeface="Calibri"/>
                <a:cs typeface="Arial"/>
              </a:rPr>
              <a:t>Strategies</a:t>
            </a:r>
            <a:endParaRPr lang="en-US" dirty="0"/>
          </a:p>
        </p:txBody>
      </p:sp>
      <p:sp>
        <p:nvSpPr>
          <p:cNvPr id="4" name="Text Placeholder 3"/>
          <p:cNvSpPr>
            <a:spLocks noGrp="1"/>
          </p:cNvSpPr>
          <p:nvPr>
            <p:ph type="body" sz="half" idx="2"/>
          </p:nvPr>
        </p:nvSpPr>
        <p:spPr/>
        <p:txBody>
          <a:bodyPr/>
          <a:lstStyle/>
          <a:p>
            <a:pPr algn="ctr">
              <a:lnSpc>
                <a:spcPct val="115000"/>
              </a:lnSpc>
              <a:spcBef>
                <a:spcPts val="0"/>
              </a:spcBef>
              <a:spcAft>
                <a:spcPts val="1000"/>
              </a:spcAft>
            </a:pPr>
            <a:r>
              <a:rPr lang="en-US" sz="2000" dirty="0">
                <a:ea typeface="Calibri"/>
                <a:cs typeface="Arial"/>
              </a:rPr>
              <a:t>Step seven:  utilization of application used for Contact Tracing in</a:t>
            </a:r>
            <a:br>
              <a:rPr lang="en-US" sz="2000" dirty="0">
                <a:ea typeface="Calibri"/>
                <a:cs typeface="Arial"/>
              </a:rPr>
            </a:br>
            <a:r>
              <a:rPr lang="en-US" sz="2000" dirty="0">
                <a:ea typeface="Calibri"/>
                <a:cs typeface="Arial"/>
              </a:rPr>
              <a:t>Epidemic Discovery </a:t>
            </a:r>
          </a:p>
          <a:p>
            <a:pPr algn="ctr"/>
            <a:endParaRPr lang="en-US" dirty="0"/>
          </a:p>
        </p:txBody>
      </p:sp>
      <p:pic>
        <p:nvPicPr>
          <p:cNvPr id="5" name="Content Placeholder 4" descr="C:\Users\H  P\Downloads\Categorization-of-Devices-used-in-Contact-Tracing.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6200" y="304800"/>
            <a:ext cx="5111750" cy="2585944"/>
          </a:xfrm>
          <a:prstGeom prst="rect">
            <a:avLst/>
          </a:prstGeom>
          <a:noFill/>
          <a:ln>
            <a:noFill/>
          </a:ln>
        </p:spPr>
      </p:pic>
      <p:pic>
        <p:nvPicPr>
          <p:cNvPr id="15362"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1066800" y="2971801"/>
            <a:ext cx="7772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57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12750"/>
          </a:xfrm>
        </p:spPr>
        <p:txBody>
          <a:bodyPr>
            <a:normAutofit fontScale="90000"/>
          </a:bodyPr>
          <a:lstStyle/>
          <a:p>
            <a:r>
              <a:rPr lang="en-GB" sz="4000" dirty="0">
                <a:solidFill>
                  <a:srgbClr val="FF0000"/>
                </a:solidFill>
                <a:ea typeface="Calibri"/>
                <a:cs typeface="Arial"/>
              </a:rPr>
              <a:t>Strategies</a:t>
            </a:r>
            <a:endParaRPr lang="en-US" dirty="0"/>
          </a:p>
        </p:txBody>
      </p:sp>
      <p:sp>
        <p:nvSpPr>
          <p:cNvPr id="4" name="Text Placeholder 3"/>
          <p:cNvSpPr>
            <a:spLocks noGrp="1"/>
          </p:cNvSpPr>
          <p:nvPr>
            <p:ph type="body" sz="half" idx="2"/>
          </p:nvPr>
        </p:nvSpPr>
        <p:spPr>
          <a:xfrm>
            <a:off x="228600" y="838200"/>
            <a:ext cx="3236913" cy="5287963"/>
          </a:xfrm>
        </p:spPr>
        <p:txBody>
          <a:bodyPr>
            <a:normAutofit/>
          </a:bodyPr>
          <a:lstStyle/>
          <a:p>
            <a:pPr lvl="0">
              <a:lnSpc>
                <a:spcPct val="115000"/>
              </a:lnSpc>
              <a:spcBef>
                <a:spcPts val="0"/>
              </a:spcBef>
              <a:spcAft>
                <a:spcPts val="1000"/>
              </a:spcAft>
            </a:pPr>
            <a:r>
              <a:rPr lang="en-US" sz="2000" dirty="0">
                <a:ea typeface="Calibri"/>
                <a:cs typeface="Arial"/>
              </a:rPr>
              <a:t>Step eight:   The biotechnologists design  bioinformatics and artificial intelligence  tools that enable  microbiologists to </a:t>
            </a:r>
            <a:r>
              <a:rPr lang="en-US" sz="2000" dirty="0" err="1">
                <a:ea typeface="Calibri"/>
                <a:cs typeface="Arial"/>
              </a:rPr>
              <a:t>idintify</a:t>
            </a:r>
            <a:r>
              <a:rPr lang="en-US" sz="2000" dirty="0">
                <a:ea typeface="Calibri"/>
                <a:cs typeface="Arial"/>
              </a:rPr>
              <a:t>  the offending pathogens </a:t>
            </a:r>
          </a:p>
          <a:p>
            <a:endParaRPr lang="en-US" sz="2000" dirty="0"/>
          </a:p>
        </p:txBody>
      </p:sp>
      <p:pic>
        <p:nvPicPr>
          <p:cNvPr id="16386"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3962400" y="228601"/>
            <a:ext cx="480059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990600" y="3581400"/>
            <a:ext cx="7543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902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rPr>
              <a:t>Introduction</a:t>
            </a:r>
            <a:r>
              <a:rPr lang="en-US" dirty="0"/>
              <a:t> </a:t>
            </a:r>
          </a:p>
        </p:txBody>
      </p:sp>
      <p:sp>
        <p:nvSpPr>
          <p:cNvPr id="3" name="Content Placeholder 2"/>
          <p:cNvSpPr>
            <a:spLocks noGrp="1"/>
          </p:cNvSpPr>
          <p:nvPr>
            <p:ph idx="1"/>
          </p:nvPr>
        </p:nvSpPr>
        <p:spPr/>
        <p:txBody>
          <a:bodyPr>
            <a:normAutofit/>
          </a:bodyPr>
          <a:lstStyle/>
          <a:p>
            <a:pPr marL="0" indent="0">
              <a:buNone/>
            </a:pPr>
            <a:r>
              <a:rPr lang="en-US" dirty="0">
                <a:ea typeface="Calibri"/>
                <a:cs typeface="Arial"/>
              </a:rPr>
              <a:t>The inevitable, but unpredictable, appearance of new infectious diseases has been recognized for millennia, well before the discovery of causative infectious agents. </a:t>
            </a:r>
          </a:p>
        </p:txBody>
      </p:sp>
    </p:spTree>
    <p:extLst>
      <p:ext uri="{BB962C8B-B14F-4D97-AF65-F5344CB8AC3E}">
        <p14:creationId xmlns:p14="http://schemas.microsoft.com/office/powerpoint/2010/main" val="2785328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FF0000"/>
                </a:solidFill>
                <a:ea typeface="Calibri"/>
                <a:cs typeface="Arial"/>
              </a:rPr>
              <a:t>Strategies</a:t>
            </a:r>
            <a:endParaRPr lang="en-US" dirty="0"/>
          </a:p>
        </p:txBody>
      </p:sp>
      <p:sp>
        <p:nvSpPr>
          <p:cNvPr id="4" name="Text Placeholder 3"/>
          <p:cNvSpPr>
            <a:spLocks noGrp="1"/>
          </p:cNvSpPr>
          <p:nvPr>
            <p:ph type="body" sz="half" idx="2"/>
          </p:nvPr>
        </p:nvSpPr>
        <p:spPr>
          <a:xfrm>
            <a:off x="152400" y="1435100"/>
            <a:ext cx="3313113" cy="4691063"/>
          </a:xfrm>
        </p:spPr>
        <p:txBody>
          <a:bodyPr>
            <a:normAutofit/>
          </a:bodyPr>
          <a:lstStyle/>
          <a:p>
            <a:endParaRPr lang="en-US" sz="2400" dirty="0">
              <a:ea typeface="Calibri"/>
              <a:cs typeface="Arial"/>
            </a:endParaRPr>
          </a:p>
          <a:p>
            <a:endParaRPr lang="en-US" sz="2400" dirty="0">
              <a:ea typeface="Calibri"/>
              <a:cs typeface="Arial"/>
            </a:endParaRPr>
          </a:p>
          <a:p>
            <a:endParaRPr lang="en-US" sz="2400" dirty="0">
              <a:ea typeface="Calibri"/>
              <a:cs typeface="Arial"/>
            </a:endParaRPr>
          </a:p>
          <a:p>
            <a:r>
              <a:rPr lang="en-US" sz="2400" dirty="0">
                <a:ea typeface="Calibri"/>
                <a:cs typeface="Arial"/>
              </a:rPr>
              <a:t>Step nine:  Using machine learning (ML) and artificial intelligence(AI)  for rapid  design of new vaccines</a:t>
            </a:r>
            <a:endParaRPr lang="en-US" sz="2400" dirty="0"/>
          </a:p>
        </p:txBody>
      </p:sp>
      <p:pic>
        <p:nvPicPr>
          <p:cNvPr id="17410"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3575050" y="228600"/>
            <a:ext cx="51117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0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lstStyle/>
          <a:p>
            <a:r>
              <a:rPr lang="en-GB" sz="4000" dirty="0">
                <a:solidFill>
                  <a:srgbClr val="FF0000"/>
                </a:solidFill>
                <a:ea typeface="Calibri"/>
                <a:cs typeface="Arial"/>
              </a:rPr>
              <a:t>Strategies</a:t>
            </a:r>
            <a:endParaRPr lang="en-US" dirty="0"/>
          </a:p>
        </p:txBody>
      </p:sp>
      <p:sp>
        <p:nvSpPr>
          <p:cNvPr id="4" name="Text Placeholder 3"/>
          <p:cNvSpPr>
            <a:spLocks noGrp="1"/>
          </p:cNvSpPr>
          <p:nvPr>
            <p:ph type="body" sz="half" idx="2"/>
          </p:nvPr>
        </p:nvSpPr>
        <p:spPr>
          <a:xfrm>
            <a:off x="152400" y="1435100"/>
            <a:ext cx="3313113" cy="4691063"/>
          </a:xfrm>
        </p:spPr>
        <p:txBody>
          <a:bodyPr>
            <a:noAutofit/>
          </a:bodyPr>
          <a:lstStyle/>
          <a:p>
            <a:pPr lvl="0">
              <a:lnSpc>
                <a:spcPct val="115000"/>
              </a:lnSpc>
              <a:spcBef>
                <a:spcPts val="0"/>
              </a:spcBef>
              <a:spcAft>
                <a:spcPts val="1000"/>
              </a:spcAft>
            </a:pPr>
            <a:r>
              <a:rPr lang="en-US" sz="2000" dirty="0">
                <a:ea typeface="Calibri"/>
                <a:cs typeface="Arial"/>
              </a:rPr>
              <a:t>Step ten : Using the electronic health record, EHR to track the vaccination states of population</a:t>
            </a:r>
          </a:p>
          <a:p>
            <a:pPr marL="342900" lvl="0" indent="-342900">
              <a:lnSpc>
                <a:spcPct val="115000"/>
              </a:lnSpc>
              <a:spcBef>
                <a:spcPts val="0"/>
              </a:spcBef>
              <a:spcAft>
                <a:spcPts val="1000"/>
              </a:spcAft>
              <a:buFont typeface="Symbol"/>
              <a:buChar char=""/>
            </a:pPr>
            <a:endParaRPr lang="en-US" sz="2000" dirty="0">
              <a:ea typeface="Calibri"/>
              <a:cs typeface="Arial"/>
            </a:endParaRPr>
          </a:p>
          <a:p>
            <a:pPr marL="342900" lvl="0" indent="-342900">
              <a:lnSpc>
                <a:spcPct val="115000"/>
              </a:lnSpc>
              <a:spcBef>
                <a:spcPts val="0"/>
              </a:spcBef>
              <a:spcAft>
                <a:spcPts val="1000"/>
              </a:spcAft>
              <a:buFont typeface="Symbol"/>
              <a:buChar char=""/>
            </a:pPr>
            <a:endParaRPr lang="en-US" sz="2000" dirty="0">
              <a:ea typeface="Calibri"/>
              <a:cs typeface="Arial"/>
            </a:endParaRPr>
          </a:p>
          <a:p>
            <a:pPr lvl="0">
              <a:lnSpc>
                <a:spcPct val="115000"/>
              </a:lnSpc>
              <a:spcBef>
                <a:spcPts val="0"/>
              </a:spcBef>
              <a:spcAft>
                <a:spcPts val="1000"/>
              </a:spcAft>
            </a:pPr>
            <a:endParaRPr lang="en-US" sz="2000" dirty="0">
              <a:ea typeface="Calibri"/>
              <a:cs typeface="Arial"/>
            </a:endParaRPr>
          </a:p>
          <a:p>
            <a:pPr lvl="0">
              <a:lnSpc>
                <a:spcPct val="115000"/>
              </a:lnSpc>
              <a:spcBef>
                <a:spcPts val="0"/>
              </a:spcBef>
              <a:spcAft>
                <a:spcPts val="1000"/>
              </a:spcAft>
            </a:pPr>
            <a:r>
              <a:rPr lang="en-US" sz="2000" dirty="0">
                <a:solidFill>
                  <a:prstClr val="black"/>
                </a:solidFill>
                <a:ea typeface="Calibri"/>
                <a:cs typeface="Arial"/>
              </a:rPr>
              <a:t>Finally E-prescription   is fundamental during epidemic   </a:t>
            </a:r>
          </a:p>
          <a:p>
            <a:pPr marL="342900" lvl="0" indent="-342900">
              <a:lnSpc>
                <a:spcPct val="115000"/>
              </a:lnSpc>
              <a:spcBef>
                <a:spcPts val="0"/>
              </a:spcBef>
              <a:spcAft>
                <a:spcPts val="1000"/>
              </a:spcAft>
              <a:buFont typeface="Symbol"/>
              <a:buChar char=""/>
            </a:pPr>
            <a:r>
              <a:rPr lang="en-US" sz="2000" dirty="0">
                <a:ea typeface="Calibri"/>
                <a:cs typeface="Arial"/>
              </a:rPr>
              <a:t> </a:t>
            </a:r>
          </a:p>
          <a:p>
            <a:endParaRPr lang="en-US" sz="2000" dirty="0"/>
          </a:p>
        </p:txBody>
      </p:sp>
      <p:pic>
        <p:nvPicPr>
          <p:cNvPr id="19458"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3810000" y="228600"/>
            <a:ext cx="5111750" cy="350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72000" y="3886200"/>
            <a:ext cx="4267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942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38100" marR="0" algn="l">
              <a:lnSpc>
                <a:spcPct val="115000"/>
              </a:lnSpc>
              <a:spcBef>
                <a:spcPts val="0"/>
              </a:spcBef>
              <a:spcAft>
                <a:spcPts val="1000"/>
              </a:spcAft>
            </a:pPr>
            <a:r>
              <a:rPr lang="en-US" b="1" dirty="0">
                <a:solidFill>
                  <a:srgbClr val="FF0000"/>
                </a:solidFill>
                <a:ea typeface="Calibri"/>
                <a:cs typeface="Arial"/>
              </a:rPr>
              <a:t>Challenging barriers </a:t>
            </a:r>
            <a:br>
              <a:rPr lang="en-US" sz="2800" dirty="0">
                <a:ea typeface="Calibri"/>
                <a:cs typeface="Arial"/>
              </a:rPr>
            </a:br>
            <a:endParaRPr lang="en-US" dirty="0"/>
          </a:p>
        </p:txBody>
      </p:sp>
      <p:pic>
        <p:nvPicPr>
          <p:cNvPr id="20482"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381000" y="1447800"/>
            <a:ext cx="7924800" cy="445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786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b="1" dirty="0">
                <a:solidFill>
                  <a:srgbClr val="FF0000"/>
                </a:solidFill>
                <a:ea typeface="Calibri"/>
                <a:cs typeface="Arial"/>
              </a:rPr>
              <a:t>Nontechnical challenges</a:t>
            </a:r>
            <a:endParaRPr lang="en-US" dirty="0">
              <a:solidFill>
                <a:srgbClr val="FF0000"/>
              </a:solidFill>
            </a:endParaRPr>
          </a:p>
        </p:txBody>
      </p:sp>
      <p:sp>
        <p:nvSpPr>
          <p:cNvPr id="9" name="Content Placeholder 8"/>
          <p:cNvSpPr>
            <a:spLocks noGrp="1"/>
          </p:cNvSpPr>
          <p:nvPr>
            <p:ph idx="1"/>
          </p:nvPr>
        </p:nvSpPr>
        <p:spPr/>
        <p:txBody>
          <a:bodyPr/>
          <a:lstStyle/>
          <a:p>
            <a:r>
              <a:rPr lang="en-US" dirty="0">
                <a:latin typeface="Times New Roman"/>
                <a:ea typeface="Times New Roman"/>
              </a:rPr>
              <a:t>Ethical, legal, and privacy issues</a:t>
            </a:r>
          </a:p>
          <a:p>
            <a:r>
              <a:rPr lang="en-US" dirty="0">
                <a:ea typeface="Calibri"/>
                <a:cs typeface="Arial"/>
              </a:rPr>
              <a:t>Paucity of high-quality evidence</a:t>
            </a:r>
          </a:p>
          <a:p>
            <a:r>
              <a:rPr lang="en-US" dirty="0">
                <a:ea typeface="Calibri"/>
                <a:cs typeface="Arial"/>
              </a:rPr>
              <a:t>Health equity</a:t>
            </a:r>
          </a:p>
          <a:p>
            <a:r>
              <a:rPr lang="en-US" dirty="0">
                <a:ea typeface="Calibri"/>
                <a:cs typeface="Arial"/>
              </a:rPr>
              <a:t>Policy and governance challenges</a:t>
            </a:r>
          </a:p>
          <a:p>
            <a:r>
              <a:rPr lang="en-US" dirty="0">
                <a:ea typeface="Calibri"/>
                <a:cs typeface="Arial"/>
              </a:rPr>
              <a:t>Resource barriers</a:t>
            </a:r>
          </a:p>
          <a:p>
            <a:r>
              <a:rPr lang="en-US" dirty="0">
                <a:ea typeface="Calibri"/>
                <a:cs typeface="Arial"/>
              </a:rPr>
              <a:t>Disinformation and misinformation</a:t>
            </a:r>
          </a:p>
          <a:p>
            <a:r>
              <a:rPr lang="en-US" dirty="0">
                <a:ea typeface="Calibri"/>
                <a:cs typeface="Arial"/>
              </a:rPr>
              <a:t>Technological optimism</a:t>
            </a:r>
            <a:endParaRPr lang="en-US" dirty="0">
              <a:latin typeface="Times New Roman"/>
              <a:ea typeface="Times New Roman"/>
            </a:endParaRPr>
          </a:p>
          <a:p>
            <a:endParaRPr lang="en-US" dirty="0"/>
          </a:p>
        </p:txBody>
      </p:sp>
    </p:spTree>
    <p:extLst>
      <p:ext uri="{BB962C8B-B14F-4D97-AF65-F5344CB8AC3E}">
        <p14:creationId xmlns:p14="http://schemas.microsoft.com/office/powerpoint/2010/main" val="323243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F0000"/>
                </a:solidFill>
                <a:ea typeface="Calibri"/>
                <a:cs typeface="Arial"/>
              </a:rPr>
              <a:t>Technical challenges</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a:ea typeface="Calibri"/>
                <a:cs typeface="Arial"/>
              </a:rPr>
              <a:t>Unreliability of available data</a:t>
            </a:r>
          </a:p>
          <a:p>
            <a:r>
              <a:rPr lang="en-US" dirty="0">
                <a:ea typeface="Calibri"/>
                <a:cs typeface="Arial"/>
              </a:rPr>
              <a:t>Fragmented, isolated, and unsustainable systems</a:t>
            </a:r>
          </a:p>
          <a:p>
            <a:r>
              <a:rPr lang="en-US" dirty="0">
                <a:ea typeface="Calibri"/>
                <a:cs typeface="Arial"/>
              </a:rPr>
              <a:t>Leadership and health workforce capacity-building gaps</a:t>
            </a:r>
          </a:p>
          <a:p>
            <a:r>
              <a:rPr lang="en-US" dirty="0">
                <a:ea typeface="Calibri"/>
                <a:cs typeface="Arial"/>
              </a:rPr>
              <a:t>Infrastructure gaps</a:t>
            </a:r>
          </a:p>
          <a:p>
            <a:r>
              <a:rPr lang="en-US" dirty="0">
                <a:ea typeface="Calibri"/>
                <a:cs typeface="Arial"/>
              </a:rPr>
              <a:t>Lack of clear standards</a:t>
            </a:r>
          </a:p>
          <a:p>
            <a:r>
              <a:rPr lang="en-US" dirty="0">
                <a:ea typeface="Calibri"/>
                <a:cs typeface="Arial"/>
              </a:rPr>
              <a:t>Suboptimal design and implementation of digital technologies</a:t>
            </a:r>
          </a:p>
          <a:p>
            <a:endParaRPr lang="en-US" dirty="0"/>
          </a:p>
        </p:txBody>
      </p:sp>
    </p:spTree>
    <p:extLst>
      <p:ext uri="{BB962C8B-B14F-4D97-AF65-F5344CB8AC3E}">
        <p14:creationId xmlns:p14="http://schemas.microsoft.com/office/powerpoint/2010/main" val="522019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8100" marR="0" algn="l">
              <a:lnSpc>
                <a:spcPct val="115000"/>
              </a:lnSpc>
              <a:spcBef>
                <a:spcPts val="0"/>
              </a:spcBef>
              <a:spcAft>
                <a:spcPts val="1000"/>
              </a:spcAft>
            </a:pPr>
            <a:r>
              <a:rPr lang="en-US" b="1" dirty="0">
                <a:solidFill>
                  <a:srgbClr val="FF0000"/>
                </a:solidFill>
                <a:ea typeface="Calibri"/>
                <a:cs typeface="Arial"/>
              </a:rPr>
              <a:t>References </a:t>
            </a:r>
            <a:br>
              <a:rPr lang="en-US" sz="2800" dirty="0">
                <a:solidFill>
                  <a:srgbClr val="FF0000"/>
                </a:solidFill>
                <a:ea typeface="Calibri"/>
                <a:cs typeface="Arial"/>
              </a:rPr>
            </a:br>
            <a:endParaRPr lang="en-US" dirty="0">
              <a:solidFill>
                <a:srgbClr val="FF0000"/>
              </a:solidFill>
            </a:endParaRPr>
          </a:p>
        </p:txBody>
      </p:sp>
      <p:sp>
        <p:nvSpPr>
          <p:cNvPr id="3" name="Content Placeholder 2"/>
          <p:cNvSpPr>
            <a:spLocks noGrp="1"/>
          </p:cNvSpPr>
          <p:nvPr>
            <p:ph idx="1"/>
          </p:nvPr>
        </p:nvSpPr>
        <p:spPr>
          <a:xfrm>
            <a:off x="457200" y="1295400"/>
            <a:ext cx="8229600" cy="4830763"/>
          </a:xfrm>
        </p:spPr>
        <p:txBody>
          <a:bodyPr>
            <a:noAutofit/>
          </a:bodyPr>
          <a:lstStyle/>
          <a:p>
            <a:pPr lvl="0" algn="just">
              <a:lnSpc>
                <a:spcPct val="115000"/>
              </a:lnSpc>
              <a:spcBef>
                <a:spcPts val="0"/>
              </a:spcBef>
              <a:buFont typeface="Wingdings"/>
              <a:buChar char=""/>
            </a:pPr>
            <a:r>
              <a:rPr lang="en-US" sz="2000" dirty="0" err="1">
                <a:ea typeface="Calibri"/>
                <a:cs typeface="Arial"/>
              </a:rPr>
              <a:t>Iyamu</a:t>
            </a:r>
            <a:r>
              <a:rPr lang="en-US" sz="2000" dirty="0">
                <a:ea typeface="Calibri"/>
                <a:cs typeface="Arial"/>
              </a:rPr>
              <a:t> I, Gómez-</a:t>
            </a:r>
            <a:r>
              <a:rPr lang="en-US" sz="2000" dirty="0" err="1">
                <a:ea typeface="Calibri"/>
                <a:cs typeface="Arial"/>
              </a:rPr>
              <a:t>Ramírez</a:t>
            </a:r>
            <a:r>
              <a:rPr lang="en-US" sz="2000" dirty="0">
                <a:ea typeface="Calibri"/>
                <a:cs typeface="Arial"/>
              </a:rPr>
              <a:t> O, </a:t>
            </a:r>
            <a:r>
              <a:rPr lang="en-US" sz="2000" dirty="0" err="1">
                <a:ea typeface="Calibri"/>
                <a:cs typeface="Arial"/>
              </a:rPr>
              <a:t>Xu</a:t>
            </a:r>
            <a:r>
              <a:rPr lang="en-US" sz="2000" dirty="0">
                <a:ea typeface="Calibri"/>
                <a:cs typeface="Arial"/>
              </a:rPr>
              <a:t> AX, et al. Challenges in the development of digital public health interventions and mapped solutions: Findings from a scoping review. </a:t>
            </a:r>
            <a:r>
              <a:rPr lang="en-US" sz="2000" i="1" dirty="0">
                <a:ea typeface="Calibri"/>
                <a:cs typeface="Arial"/>
              </a:rPr>
              <a:t>DIGITAL HEALTH</a:t>
            </a:r>
            <a:r>
              <a:rPr lang="en-US" sz="2000" dirty="0">
                <a:ea typeface="Calibri"/>
                <a:cs typeface="Arial"/>
              </a:rPr>
              <a:t>. 2022;8.</a:t>
            </a:r>
          </a:p>
          <a:p>
            <a:pPr lvl="0" algn="just">
              <a:lnSpc>
                <a:spcPct val="115000"/>
              </a:lnSpc>
              <a:spcBef>
                <a:spcPts val="0"/>
              </a:spcBef>
              <a:buFont typeface="Wingdings"/>
              <a:buChar char=""/>
            </a:pPr>
            <a:r>
              <a:rPr lang="en-US" sz="2000" dirty="0">
                <a:ea typeface="Calibri"/>
                <a:cs typeface="Arial"/>
              </a:rPr>
              <a:t>Bringing health care to the patient: an overview of the use of telemedicine in OECD countries, OECD, January 2020.</a:t>
            </a:r>
          </a:p>
          <a:p>
            <a:pPr lvl="0" algn="just">
              <a:lnSpc>
                <a:spcPct val="115000"/>
              </a:lnSpc>
              <a:spcBef>
                <a:spcPts val="0"/>
              </a:spcBef>
              <a:buFont typeface="Wingdings"/>
              <a:buChar char=""/>
            </a:pPr>
            <a:r>
              <a:rPr lang="en-US" sz="2000" dirty="0" err="1">
                <a:ea typeface="Calibri"/>
                <a:cs typeface="Arial"/>
              </a:rPr>
              <a:t>Dumbrava</a:t>
            </a:r>
            <a:r>
              <a:rPr lang="en-US" sz="2000" dirty="0">
                <a:ea typeface="Calibri"/>
                <a:cs typeface="Arial"/>
              </a:rPr>
              <a:t> C., Tracking mobile devices to fight coronavirus, EPRS, European Parliament, April, 2020.</a:t>
            </a:r>
          </a:p>
          <a:p>
            <a:pPr lvl="0" algn="just">
              <a:lnSpc>
                <a:spcPct val="115000"/>
              </a:lnSpc>
              <a:spcBef>
                <a:spcPts val="0"/>
              </a:spcBef>
              <a:buFont typeface="Wingdings"/>
              <a:buChar char=""/>
            </a:pPr>
            <a:r>
              <a:rPr lang="en-US" sz="2000" dirty="0">
                <a:ea typeface="Calibri"/>
                <a:cs typeface="Arial"/>
              </a:rPr>
              <a:t>Martin A, </a:t>
            </a:r>
            <a:r>
              <a:rPr lang="en-US" sz="2000" dirty="0" err="1">
                <a:ea typeface="Calibri"/>
                <a:cs typeface="Arial"/>
              </a:rPr>
              <a:t>Nateqi</a:t>
            </a:r>
            <a:r>
              <a:rPr lang="en-US" sz="2000" dirty="0">
                <a:ea typeface="Calibri"/>
                <a:cs typeface="Arial"/>
              </a:rPr>
              <a:t> J, </a:t>
            </a:r>
            <a:r>
              <a:rPr lang="en-US" sz="2000" dirty="0" err="1">
                <a:ea typeface="Calibri"/>
                <a:cs typeface="Arial"/>
              </a:rPr>
              <a:t>Gruarin</a:t>
            </a:r>
            <a:r>
              <a:rPr lang="en-US" sz="2000" dirty="0">
                <a:ea typeface="Calibri"/>
                <a:cs typeface="Arial"/>
              </a:rPr>
              <a:t> S, </a:t>
            </a:r>
            <a:r>
              <a:rPr lang="en-US" sz="2000" dirty="0" err="1">
                <a:ea typeface="Calibri"/>
                <a:cs typeface="Arial"/>
              </a:rPr>
              <a:t>Munsch</a:t>
            </a:r>
            <a:r>
              <a:rPr lang="en-US" sz="2000" dirty="0">
                <a:ea typeface="Calibri"/>
                <a:cs typeface="Arial"/>
              </a:rPr>
              <a:t> N, </a:t>
            </a:r>
            <a:r>
              <a:rPr lang="en-US" sz="2000" dirty="0" err="1">
                <a:ea typeface="Calibri"/>
                <a:cs typeface="Arial"/>
              </a:rPr>
              <a:t>Abdarahmane</a:t>
            </a:r>
            <a:r>
              <a:rPr lang="en-US" sz="2000" dirty="0">
                <a:ea typeface="Calibri"/>
                <a:cs typeface="Arial"/>
              </a:rPr>
              <a:t> I, Knapp B. An artificial intelligence based first-line </a:t>
            </a:r>
            <a:r>
              <a:rPr lang="en-US" sz="2000" dirty="0" err="1">
                <a:ea typeface="Calibri"/>
                <a:cs typeface="Arial"/>
              </a:rPr>
              <a:t>defence</a:t>
            </a:r>
            <a:r>
              <a:rPr lang="en-US" sz="2000" dirty="0">
                <a:ea typeface="Calibri"/>
                <a:cs typeface="Arial"/>
              </a:rPr>
              <a:t> against COVID-19: digitally screening citizens for risks via a </a:t>
            </a:r>
            <a:r>
              <a:rPr lang="en-US" sz="2000" dirty="0" err="1">
                <a:ea typeface="Calibri"/>
                <a:cs typeface="Arial"/>
              </a:rPr>
              <a:t>chatbot</a:t>
            </a:r>
            <a:r>
              <a:rPr lang="en-US" sz="2000" dirty="0">
                <a:ea typeface="Calibri"/>
                <a:cs typeface="Arial"/>
              </a:rPr>
              <a:t> 2020</a:t>
            </a:r>
          </a:p>
          <a:p>
            <a:pPr lvl="0" algn="just">
              <a:lnSpc>
                <a:spcPct val="115000"/>
              </a:lnSpc>
              <a:spcBef>
                <a:spcPts val="0"/>
              </a:spcBef>
              <a:spcAft>
                <a:spcPts val="1000"/>
              </a:spcAft>
              <a:buFont typeface="Wingdings"/>
              <a:buChar char=""/>
            </a:pPr>
            <a:r>
              <a:rPr lang="en-US" sz="2000" dirty="0">
                <a:ea typeface="Calibri"/>
                <a:cs typeface="Arial"/>
              </a:rPr>
              <a:t>Ahmad, M., Ahmed, I. &amp; </a:t>
            </a:r>
            <a:r>
              <a:rPr lang="en-US" sz="2000" dirty="0" err="1">
                <a:ea typeface="Calibri"/>
                <a:cs typeface="Arial"/>
              </a:rPr>
              <a:t>Jeon</a:t>
            </a:r>
            <a:r>
              <a:rPr lang="en-US" sz="2000" dirty="0">
                <a:ea typeface="Calibri"/>
                <a:cs typeface="Arial"/>
              </a:rPr>
              <a:t>, G. A sustainable advanced artificial intelligence-based framework for analysis of COVID-19 spread. </a:t>
            </a:r>
            <a:r>
              <a:rPr lang="en-US" sz="2000" i="1" dirty="0">
                <a:ea typeface="Calibri"/>
                <a:cs typeface="Arial"/>
              </a:rPr>
              <a:t>Environ </a:t>
            </a:r>
            <a:r>
              <a:rPr lang="en-US" sz="2000" i="1" dirty="0" err="1">
                <a:ea typeface="Calibri"/>
                <a:cs typeface="Arial"/>
              </a:rPr>
              <a:t>Dev</a:t>
            </a:r>
            <a:r>
              <a:rPr lang="en-US" sz="2000" i="1" dirty="0">
                <a:ea typeface="Calibri"/>
                <a:cs typeface="Arial"/>
              </a:rPr>
              <a:t> Sustain</a:t>
            </a:r>
            <a:r>
              <a:rPr lang="en-US" sz="2000" dirty="0">
                <a:ea typeface="Calibri"/>
                <a:cs typeface="Arial"/>
              </a:rPr>
              <a:t> (2022</a:t>
            </a:r>
          </a:p>
          <a:p>
            <a:endParaRPr lang="en-US" sz="2000" dirty="0"/>
          </a:p>
        </p:txBody>
      </p:sp>
    </p:spTree>
    <p:extLst>
      <p:ext uri="{BB962C8B-B14F-4D97-AF65-F5344CB8AC3E}">
        <p14:creationId xmlns:p14="http://schemas.microsoft.com/office/powerpoint/2010/main" val="1026483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81000" y="304800"/>
            <a:ext cx="8321040" cy="592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50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rPr>
              <a:t>Introduction </a:t>
            </a:r>
            <a:r>
              <a:rPr lang="en-US" sz="2400" dirty="0">
                <a:solidFill>
                  <a:srgbClr val="FF0000"/>
                </a:solidFill>
              </a:rPr>
              <a:t>(Con..)</a:t>
            </a:r>
          </a:p>
        </p:txBody>
      </p:sp>
      <p:sp>
        <p:nvSpPr>
          <p:cNvPr id="3" name="Content Placeholder 2"/>
          <p:cNvSpPr>
            <a:spLocks noGrp="1"/>
          </p:cNvSpPr>
          <p:nvPr>
            <p:ph idx="1"/>
          </p:nvPr>
        </p:nvSpPr>
        <p:spPr/>
        <p:txBody>
          <a:bodyPr/>
          <a:lstStyle/>
          <a:p>
            <a:pPr marL="0" lvl="0" indent="0">
              <a:buNone/>
            </a:pPr>
            <a:r>
              <a:rPr lang="en-US" sz="3000" dirty="0">
                <a:solidFill>
                  <a:prstClr val="black"/>
                </a:solidFill>
                <a:ea typeface="Calibri"/>
                <a:cs typeface="Arial"/>
              </a:rPr>
              <a:t>Despite extraordinary advances in development of countermeasures (diagnostics, therapeutics, and vaccines), the ease of world travel and increased global interdependence have added layers of complexity to containing these infectious diseases that affect not only the health but the economic stability of societies. </a:t>
            </a:r>
            <a:endParaRPr lang="en-US" sz="3000" dirty="0">
              <a:solidFill>
                <a:prstClr val="black"/>
              </a:solidFill>
            </a:endParaRPr>
          </a:p>
          <a:p>
            <a:endParaRPr lang="en-US" dirty="0"/>
          </a:p>
        </p:txBody>
      </p:sp>
    </p:spTree>
    <p:extLst>
      <p:ext uri="{BB962C8B-B14F-4D97-AF65-F5344CB8AC3E}">
        <p14:creationId xmlns:p14="http://schemas.microsoft.com/office/powerpoint/2010/main" val="240237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rPr>
              <a:t>Introduction </a:t>
            </a:r>
            <a:r>
              <a:rPr lang="en-US" sz="2400" dirty="0">
                <a:solidFill>
                  <a:srgbClr val="FF0000"/>
                </a:solidFill>
              </a:rPr>
              <a:t>(Con..)</a:t>
            </a:r>
            <a:endParaRPr lang="en-US" dirty="0">
              <a:solidFill>
                <a:srgbClr val="FF0000"/>
              </a:solidFill>
            </a:endParaRPr>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marL="0" marR="0" indent="0" algn="just">
              <a:lnSpc>
                <a:spcPct val="115000"/>
              </a:lnSpc>
              <a:spcBef>
                <a:spcPts val="0"/>
              </a:spcBef>
              <a:spcAft>
                <a:spcPts val="1000"/>
              </a:spcAft>
              <a:buNone/>
            </a:pPr>
            <a:r>
              <a:rPr lang="en-US" dirty="0">
                <a:ea typeface="Calibri"/>
                <a:cs typeface="Arial"/>
              </a:rPr>
              <a:t>There is an urgent and pressing demand for integration of new managing healthcare strategies and policies. Electronic health solutions have been identified as promising pillars to tackle pandemic challenges. </a:t>
            </a:r>
            <a:r>
              <a:rPr lang="en-GB" dirty="0">
                <a:ea typeface="Calibri"/>
                <a:cs typeface="Arial"/>
              </a:rPr>
              <a:t>According to the Organisation for Economic Co-operation and Development (OECD), telemedicine is being used to deliver healthcare in a wide range of specialties, for numerous conditions and through varied means. </a:t>
            </a:r>
            <a:endParaRPr lang="en-US" sz="2000" dirty="0">
              <a:ea typeface="Calibri"/>
              <a:cs typeface="Arial"/>
            </a:endParaRPr>
          </a:p>
          <a:p>
            <a:endParaRPr lang="en-US" dirty="0"/>
          </a:p>
        </p:txBody>
      </p:sp>
      <p:pic>
        <p:nvPicPr>
          <p:cNvPr id="1026"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477000" y="5085158"/>
            <a:ext cx="2377440" cy="1715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50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rPr>
              <a:t>Introduction </a:t>
            </a:r>
            <a:r>
              <a:rPr lang="en-US" sz="2400" dirty="0">
                <a:solidFill>
                  <a:srgbClr val="FF0000"/>
                </a:solidFill>
              </a:rPr>
              <a:t>(Con..)</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ea typeface="Calibri"/>
                <a:cs typeface="Arial"/>
              </a:rPr>
              <a:t>E-Health is regarded as a fundamental resource for care nowadays, to the point that a growing number of scientific publications devoted to improve not only healthcare activities and epidemic control, but also patient adherence to treatment and healthy instruction, patient education, and even the monitoring of mental health outcomes such as stress and emotions. </a:t>
            </a:r>
            <a:endParaRPr lang="en-US" dirty="0"/>
          </a:p>
        </p:txBody>
      </p:sp>
    </p:spTree>
    <p:extLst>
      <p:ext uri="{BB962C8B-B14F-4D97-AF65-F5344CB8AC3E}">
        <p14:creationId xmlns:p14="http://schemas.microsoft.com/office/powerpoint/2010/main" val="215606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F0000"/>
                </a:solidFill>
                <a:ea typeface="Calibri"/>
                <a:cs typeface="Arial"/>
              </a:rPr>
              <a:t>Current </a:t>
            </a:r>
            <a:r>
              <a:rPr lang="en-GB" sz="4000" b="1" dirty="0">
                <a:solidFill>
                  <a:srgbClr val="FF0000"/>
                </a:solidFill>
                <a:ea typeface="Calibri"/>
                <a:cs typeface="Arial"/>
              </a:rPr>
              <a:t>approach</a:t>
            </a:r>
            <a:endParaRPr lang="en-US" dirty="0"/>
          </a:p>
        </p:txBody>
      </p:sp>
      <p:sp>
        <p:nvSpPr>
          <p:cNvPr id="3" name="Content Placeholder 2"/>
          <p:cNvSpPr>
            <a:spLocks noGrp="1"/>
          </p:cNvSpPr>
          <p:nvPr>
            <p:ph sz="half" idx="2"/>
          </p:nvPr>
        </p:nvSpPr>
        <p:spPr>
          <a:xfrm>
            <a:off x="457200" y="1524000"/>
            <a:ext cx="4040188" cy="4602163"/>
          </a:xfrm>
        </p:spPr>
        <p:txBody>
          <a:bodyPr>
            <a:normAutofit fontScale="92500"/>
          </a:bodyPr>
          <a:lstStyle/>
          <a:p>
            <a:pPr lvl="0">
              <a:buFont typeface="Wingdings" pitchFamily="2" charset="2"/>
              <a:buChar char="q"/>
            </a:pPr>
            <a:r>
              <a:rPr lang="en-US" sz="2400" dirty="0">
                <a:solidFill>
                  <a:prstClr val="black"/>
                </a:solidFill>
              </a:rPr>
              <a:t>Access barriers, </a:t>
            </a:r>
          </a:p>
          <a:p>
            <a:pPr lvl="0">
              <a:buFont typeface="Wingdings" pitchFamily="2" charset="2"/>
              <a:buChar char="q"/>
            </a:pPr>
            <a:r>
              <a:rPr lang="en-US" sz="2400" dirty="0">
                <a:solidFill>
                  <a:prstClr val="black"/>
                </a:solidFill>
              </a:rPr>
              <a:t>Uncontrolled prices and costs, </a:t>
            </a:r>
          </a:p>
          <a:p>
            <a:pPr lvl="0">
              <a:buFont typeface="Wingdings" pitchFamily="2" charset="2"/>
              <a:buChar char="q"/>
            </a:pPr>
            <a:r>
              <a:rPr lang="en-US" sz="2400" dirty="0">
                <a:solidFill>
                  <a:prstClr val="black"/>
                </a:solidFill>
              </a:rPr>
              <a:t>Unacceptable quality, </a:t>
            </a:r>
          </a:p>
          <a:p>
            <a:pPr lvl="0">
              <a:buFont typeface="Wingdings" pitchFamily="2" charset="2"/>
              <a:buChar char="q"/>
            </a:pPr>
            <a:r>
              <a:rPr lang="en-US" sz="2400" dirty="0">
                <a:solidFill>
                  <a:prstClr val="black"/>
                </a:solidFill>
              </a:rPr>
              <a:t>Widespread disparities and inequities, </a:t>
            </a:r>
          </a:p>
          <a:p>
            <a:pPr lvl="0">
              <a:buFont typeface="Wingdings" pitchFamily="2" charset="2"/>
              <a:buChar char="q"/>
            </a:pPr>
            <a:r>
              <a:rPr lang="en-US" sz="2400" dirty="0">
                <a:solidFill>
                  <a:prstClr val="black"/>
                </a:solidFill>
              </a:rPr>
              <a:t>Marginalization of public health.</a:t>
            </a:r>
          </a:p>
          <a:p>
            <a:pPr lvl="0">
              <a:buFont typeface="Wingdings" pitchFamily="2" charset="2"/>
              <a:buChar char="q"/>
            </a:pPr>
            <a:r>
              <a:rPr lang="en-US" sz="2400" dirty="0">
                <a:solidFill>
                  <a:prstClr val="black"/>
                </a:solidFill>
              </a:rPr>
              <a:t>Underdeveloped Public health infrastructure </a:t>
            </a:r>
          </a:p>
          <a:p>
            <a:pPr lvl="0">
              <a:buFont typeface="Wingdings" pitchFamily="2" charset="2"/>
              <a:buChar char="q"/>
            </a:pPr>
            <a:r>
              <a:rPr lang="en-US" sz="2400" dirty="0">
                <a:solidFill>
                  <a:prstClr val="black"/>
                </a:solidFill>
              </a:rPr>
              <a:t>Inequitable access to  health care services</a:t>
            </a:r>
          </a:p>
          <a:p>
            <a:pPr lvl="0">
              <a:buFont typeface="Wingdings" pitchFamily="2" charset="2"/>
              <a:buChar char="q"/>
            </a:pPr>
            <a:r>
              <a:rPr lang="en-US" sz="2400" dirty="0">
                <a:solidFill>
                  <a:prstClr val="black"/>
                </a:solidFill>
              </a:rPr>
              <a:t>Vaccines unavailability.</a:t>
            </a:r>
          </a:p>
          <a:p>
            <a:pPr marL="0" indent="0">
              <a:buNone/>
            </a:pPr>
            <a:endParaRPr lang="en-US" sz="2400"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5123" name="Picture 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495800" y="1371600"/>
            <a:ext cx="4572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63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sz="4000" b="1" dirty="0">
                <a:solidFill>
                  <a:srgbClr val="FF0000"/>
                </a:solidFill>
                <a:ea typeface="Calibri"/>
                <a:cs typeface="Arial"/>
              </a:rPr>
              <a:t>Current </a:t>
            </a:r>
            <a:r>
              <a:rPr lang="en-GB" sz="4000" b="1" dirty="0">
                <a:solidFill>
                  <a:srgbClr val="FF0000"/>
                </a:solidFill>
                <a:ea typeface="Calibri"/>
                <a:cs typeface="Arial"/>
              </a:rPr>
              <a:t>approach </a:t>
            </a:r>
            <a:r>
              <a:rPr lang="en-US" sz="2400" dirty="0">
                <a:solidFill>
                  <a:srgbClr val="FF0000"/>
                </a:solidFill>
              </a:rPr>
              <a:t>(Con..)</a:t>
            </a:r>
            <a:endParaRPr lang="en-US" dirty="0"/>
          </a:p>
        </p:txBody>
      </p:sp>
      <p:sp>
        <p:nvSpPr>
          <p:cNvPr id="4" name="Text Placeholder 3"/>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8" name="Content Placeholder 7"/>
          <p:cNvSpPr>
            <a:spLocks noGrp="1"/>
          </p:cNvSpPr>
          <p:nvPr>
            <p:ph sz="half" idx="2"/>
          </p:nvPr>
        </p:nvSpPr>
        <p:spPr>
          <a:xfrm>
            <a:off x="457200" y="4953000"/>
            <a:ext cx="7391400" cy="1524000"/>
          </a:xfrm>
        </p:spPr>
        <p:txBody>
          <a:bodyPr>
            <a:normAutofit fontScale="92500" lnSpcReduction="20000"/>
          </a:bodyPr>
          <a:lstStyle/>
          <a:p>
            <a:pPr marL="38100" marR="0" algn="just">
              <a:lnSpc>
                <a:spcPct val="115000"/>
              </a:lnSpc>
              <a:spcBef>
                <a:spcPts val="0"/>
              </a:spcBef>
              <a:spcAft>
                <a:spcPts val="1000"/>
              </a:spcAft>
            </a:pPr>
            <a:r>
              <a:rPr lang="en-US" dirty="0">
                <a:ea typeface="Calibri"/>
                <a:cs typeface="Arial"/>
              </a:rPr>
              <a:t>It is clear that many health care facilities were ill-equipped and unprepared to manage the influx of patients and had inadequate medical and epidemiological training to properly address patient care. </a:t>
            </a:r>
            <a:endParaRPr lang="en-US" sz="1600" dirty="0">
              <a:ea typeface="Calibri"/>
              <a:cs typeface="Arial"/>
            </a:endParaRPr>
          </a:p>
          <a:p>
            <a:endParaRPr lang="en-US" dirty="0"/>
          </a:p>
        </p:txBody>
      </p:sp>
      <p:pic>
        <p:nvPicPr>
          <p:cNvPr id="6147"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53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8100" marR="0" algn="l">
              <a:lnSpc>
                <a:spcPct val="115000"/>
              </a:lnSpc>
              <a:spcBef>
                <a:spcPts val="0"/>
              </a:spcBef>
              <a:spcAft>
                <a:spcPts val="1000"/>
              </a:spcAft>
            </a:pPr>
            <a:br>
              <a:rPr lang="en-US" b="1" dirty="0">
                <a:solidFill>
                  <a:srgbClr val="FF0000"/>
                </a:solidFill>
                <a:ea typeface="Calibri"/>
                <a:cs typeface="Arial"/>
              </a:rPr>
            </a:br>
            <a:r>
              <a:rPr lang="en-US" b="1" dirty="0">
                <a:solidFill>
                  <a:srgbClr val="FF0000"/>
                </a:solidFill>
                <a:ea typeface="Calibri"/>
                <a:cs typeface="Arial"/>
              </a:rPr>
              <a:t>Current </a:t>
            </a:r>
            <a:r>
              <a:rPr lang="en-GB" b="1" dirty="0">
                <a:solidFill>
                  <a:srgbClr val="FF0000"/>
                </a:solidFill>
                <a:ea typeface="Calibri"/>
                <a:cs typeface="Arial"/>
              </a:rPr>
              <a:t>approach </a:t>
            </a:r>
            <a:r>
              <a:rPr lang="en-US" sz="2400" dirty="0">
                <a:solidFill>
                  <a:srgbClr val="FF0000"/>
                </a:solidFill>
              </a:rPr>
              <a:t>(Con..)</a:t>
            </a:r>
            <a:r>
              <a:rPr lang="en-GB" b="1" dirty="0">
                <a:solidFill>
                  <a:srgbClr val="FF0000"/>
                </a:solidFill>
                <a:ea typeface="Calibri"/>
                <a:cs typeface="Arial"/>
              </a:rPr>
              <a:t> </a:t>
            </a:r>
            <a:br>
              <a:rPr lang="en-US" sz="2800" dirty="0">
                <a:ea typeface="Calibri"/>
                <a:cs typeface="Arial"/>
              </a:rPr>
            </a:br>
            <a:endParaRPr lang="en-US" dirty="0"/>
          </a:p>
        </p:txBody>
      </p:sp>
      <p:sp>
        <p:nvSpPr>
          <p:cNvPr id="7" name="Content Placeholder 6"/>
          <p:cNvSpPr>
            <a:spLocks noGrp="1"/>
          </p:cNvSpPr>
          <p:nvPr>
            <p:ph sz="half" idx="2"/>
          </p:nvPr>
        </p:nvSpPr>
        <p:spPr/>
        <p:txBody>
          <a:bodyPr>
            <a:normAutofit/>
          </a:bodyPr>
          <a:lstStyle/>
          <a:p>
            <a:pPr marL="38100" marR="0" algn="just">
              <a:lnSpc>
                <a:spcPct val="115000"/>
              </a:lnSpc>
              <a:spcBef>
                <a:spcPts val="0"/>
              </a:spcBef>
              <a:spcAft>
                <a:spcPts val="1000"/>
              </a:spcAft>
            </a:pPr>
            <a:r>
              <a:rPr lang="en-US" dirty="0">
                <a:ea typeface="Calibri"/>
                <a:cs typeface="Arial"/>
              </a:rPr>
              <a:t>The pandemic continues to expose major weaknesses with the existing global health care system. Furthermore, the very week recording and tracing systems are associated with the catastrophic impact of that disaster.</a:t>
            </a:r>
            <a:endParaRPr lang="en-US" sz="1600" dirty="0">
              <a:ea typeface="Calibri"/>
              <a:cs typeface="Arial"/>
            </a:endParaRPr>
          </a:p>
          <a:p>
            <a:pPr>
              <a:buFont typeface="Wingdings" pitchFamily="2" charset="2"/>
              <a:buChar char="q"/>
            </a:pPr>
            <a:endParaRPr lang="en-US" dirty="0"/>
          </a:p>
        </p:txBody>
      </p:sp>
      <p:pic>
        <p:nvPicPr>
          <p:cNvPr id="4099" name="Picture 3"/>
          <p:cNvPicPr>
            <a:picLocks noGrp="1" noChangeAspect="1" noChangeArrowheads="1"/>
          </p:cNvPicPr>
          <p:nvPr>
            <p:ph sz="quarter" idx="4"/>
          </p:nvPr>
        </p:nvPicPr>
        <p:blipFill>
          <a:blip>
            <a:extLst>
              <a:ext uri="{28A0092B-C50C-407E-A947-70E740481C1C}">
                <a14:useLocalDpi xmlns:a14="http://schemas.microsoft.com/office/drawing/2010/main" val="0"/>
              </a:ext>
            </a:extLst>
          </a:blip>
          <a:srcRect/>
          <a:stretch>
            <a:fillRect/>
          </a:stretch>
        </p:blipFill>
        <p:spPr bwMode="auto">
          <a:xfrm>
            <a:off x="4663203" y="2175244"/>
            <a:ext cx="4005419"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47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pPr marL="38100" marR="0" algn="l">
              <a:lnSpc>
                <a:spcPct val="115000"/>
              </a:lnSpc>
              <a:spcBef>
                <a:spcPts val="0"/>
              </a:spcBef>
              <a:spcAft>
                <a:spcPts val="1000"/>
              </a:spcAft>
            </a:pPr>
            <a:r>
              <a:rPr lang="en-US" b="1" dirty="0">
                <a:solidFill>
                  <a:srgbClr val="FF0000"/>
                </a:solidFill>
                <a:ea typeface="Calibri"/>
                <a:cs typeface="Arial"/>
              </a:rPr>
              <a:t>Targeted approach  </a:t>
            </a:r>
            <a:br>
              <a:rPr lang="en-US" sz="2800" dirty="0">
                <a:solidFill>
                  <a:srgbClr val="FF0000"/>
                </a:solidFill>
                <a:ea typeface="Calibri"/>
                <a:cs typeface="Arial"/>
              </a:rPr>
            </a:br>
            <a:endParaRPr lang="en-US" dirty="0">
              <a:solidFill>
                <a:srgbClr val="FF0000"/>
              </a:solidFill>
            </a:endParaRPr>
          </a:p>
        </p:txBody>
      </p:sp>
      <p:pic>
        <p:nvPicPr>
          <p:cNvPr id="8194" name="Picture 2"/>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914400" y="1066800"/>
            <a:ext cx="7467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893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800</Words>
  <Application>Microsoft Office PowerPoint</Application>
  <PresentationFormat>Bildspel på skärmen (4:3)</PresentationFormat>
  <Paragraphs>89</Paragraphs>
  <Slides>26</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26</vt:i4>
      </vt:variant>
    </vt:vector>
  </HeadingPairs>
  <TitlesOfParts>
    <vt:vector size="32" baseType="lpstr">
      <vt:lpstr>Arial</vt:lpstr>
      <vt:lpstr>Calibri</vt:lpstr>
      <vt:lpstr>Symbol</vt:lpstr>
      <vt:lpstr>Times New Roman</vt:lpstr>
      <vt:lpstr>Wingdings</vt:lpstr>
      <vt:lpstr>Office Theme</vt:lpstr>
      <vt:lpstr>Implementation of artificial intelligence and Electronic health in any threatening epidemic in Egypt  </vt:lpstr>
      <vt:lpstr>Introduction </vt:lpstr>
      <vt:lpstr>Introduction (Con..)</vt:lpstr>
      <vt:lpstr>Introduction (Con..)</vt:lpstr>
      <vt:lpstr>Introduction (Con..)</vt:lpstr>
      <vt:lpstr>Current approach</vt:lpstr>
      <vt:lpstr>Current approach (Con..)</vt:lpstr>
      <vt:lpstr> Current approach (Con..)  </vt:lpstr>
      <vt:lpstr>Targeted approach   </vt:lpstr>
      <vt:lpstr>Objectives  </vt:lpstr>
      <vt:lpstr>PowerPoint-presentation</vt:lpstr>
      <vt:lpstr>Strategies </vt:lpstr>
      <vt:lpstr>Strategies</vt:lpstr>
      <vt:lpstr>Strategies</vt:lpstr>
      <vt:lpstr>Strategies</vt:lpstr>
      <vt:lpstr>Strategies</vt:lpstr>
      <vt:lpstr>Strategies</vt:lpstr>
      <vt:lpstr>Strategies</vt:lpstr>
      <vt:lpstr>Strategies</vt:lpstr>
      <vt:lpstr>Strategies</vt:lpstr>
      <vt:lpstr>Strategies</vt:lpstr>
      <vt:lpstr>Challenging barriers  </vt:lpstr>
      <vt:lpstr>Nontechnical challenges</vt:lpstr>
      <vt:lpstr>Technical challenges</vt:lpstr>
      <vt:lpstr>References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artificial intelligence and Electronic health in any threatening epidemic in Egypt</dc:title>
  <dc:creator>Prof.Safaa</dc:creator>
  <cp:lastModifiedBy>Mosad Zineldin</cp:lastModifiedBy>
  <cp:revision>2</cp:revision>
  <dcterms:modified xsi:type="dcterms:W3CDTF">2023-01-19T22:54:06Z</dcterms:modified>
</cp:coreProperties>
</file>