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2" r:id="rId3"/>
    <p:sldId id="258" r:id="rId4"/>
    <p:sldId id="274" r:id="rId5"/>
    <p:sldId id="259" r:id="rId6"/>
    <p:sldId id="260" r:id="rId7"/>
    <p:sldId id="263" r:id="rId8"/>
    <p:sldId id="273" r:id="rId9"/>
    <p:sldId id="270" r:id="rId10"/>
    <p:sldId id="268" r:id="rId11"/>
    <p:sldId id="265" r:id="rId12"/>
    <p:sldId id="267" r:id="rId13"/>
    <p:sldId id="266" r:id="rId14"/>
    <p:sldId id="269"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snapToGrid="0">
      <p:cViewPr varScale="1">
        <p:scale>
          <a:sx n="36" d="100"/>
          <a:sy n="36" d="100"/>
        </p:scale>
        <p:origin x="10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27132-7077-CD31-011A-06AADEC31E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33343F-6CC2-FCA8-4CE2-73E3223922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71F6B0-5C4F-0FA0-5620-13274B7EDDF6}"/>
              </a:ext>
            </a:extLst>
          </p:cNvPr>
          <p:cNvSpPr>
            <a:spLocks noGrp="1"/>
          </p:cNvSpPr>
          <p:nvPr>
            <p:ph type="dt" sz="half" idx="10"/>
          </p:nvPr>
        </p:nvSpPr>
        <p:spPr/>
        <p:txBody>
          <a:bodyPr/>
          <a:lstStyle/>
          <a:p>
            <a:fld id="{55A1F156-91BB-434E-8701-BE96DACD55E8}" type="datetimeFigureOut">
              <a:rPr lang="en-US" smtClean="0"/>
              <a:t>1/20/2023</a:t>
            </a:fld>
            <a:endParaRPr lang="en-US"/>
          </a:p>
        </p:txBody>
      </p:sp>
      <p:sp>
        <p:nvSpPr>
          <p:cNvPr id="5" name="Footer Placeholder 4">
            <a:extLst>
              <a:ext uri="{FF2B5EF4-FFF2-40B4-BE49-F238E27FC236}">
                <a16:creationId xmlns:a16="http://schemas.microsoft.com/office/drawing/2014/main" id="{4FE19A0C-3AF3-0B97-570D-E50235871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703995-E588-DC1C-62EA-F064722C74EA}"/>
              </a:ext>
            </a:extLst>
          </p:cNvPr>
          <p:cNvSpPr>
            <a:spLocks noGrp="1"/>
          </p:cNvSpPr>
          <p:nvPr>
            <p:ph type="sldNum" sz="quarter" idx="12"/>
          </p:nvPr>
        </p:nvSpPr>
        <p:spPr/>
        <p:txBody>
          <a:bodyPr/>
          <a:lstStyle/>
          <a:p>
            <a:fld id="{F89E96A1-4C08-466E-B572-83FAFCACDBAD}" type="slidenum">
              <a:rPr lang="en-US" smtClean="0"/>
              <a:t>‹#›</a:t>
            </a:fld>
            <a:endParaRPr lang="en-US"/>
          </a:p>
        </p:txBody>
      </p:sp>
    </p:spTree>
    <p:extLst>
      <p:ext uri="{BB962C8B-B14F-4D97-AF65-F5344CB8AC3E}">
        <p14:creationId xmlns:p14="http://schemas.microsoft.com/office/powerpoint/2010/main" val="1291574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5554-A237-33C7-AFCB-BE8FFE1422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F6AEBA-90B9-6C20-72AA-F8598274BC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3323D-CBA1-F39A-1291-39A8A9FEB6EC}"/>
              </a:ext>
            </a:extLst>
          </p:cNvPr>
          <p:cNvSpPr>
            <a:spLocks noGrp="1"/>
          </p:cNvSpPr>
          <p:nvPr>
            <p:ph type="dt" sz="half" idx="10"/>
          </p:nvPr>
        </p:nvSpPr>
        <p:spPr/>
        <p:txBody>
          <a:bodyPr/>
          <a:lstStyle/>
          <a:p>
            <a:fld id="{55A1F156-91BB-434E-8701-BE96DACD55E8}" type="datetimeFigureOut">
              <a:rPr lang="en-US" smtClean="0"/>
              <a:t>1/20/2023</a:t>
            </a:fld>
            <a:endParaRPr lang="en-US"/>
          </a:p>
        </p:txBody>
      </p:sp>
      <p:sp>
        <p:nvSpPr>
          <p:cNvPr id="5" name="Footer Placeholder 4">
            <a:extLst>
              <a:ext uri="{FF2B5EF4-FFF2-40B4-BE49-F238E27FC236}">
                <a16:creationId xmlns:a16="http://schemas.microsoft.com/office/drawing/2014/main" id="{982FA67F-1ED9-38F1-A08A-761D76150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9230A-BA7C-D63C-EF00-7575B9C12F05}"/>
              </a:ext>
            </a:extLst>
          </p:cNvPr>
          <p:cNvSpPr>
            <a:spLocks noGrp="1"/>
          </p:cNvSpPr>
          <p:nvPr>
            <p:ph type="sldNum" sz="quarter" idx="12"/>
          </p:nvPr>
        </p:nvSpPr>
        <p:spPr/>
        <p:txBody>
          <a:bodyPr/>
          <a:lstStyle/>
          <a:p>
            <a:fld id="{F89E96A1-4C08-466E-B572-83FAFCACDBAD}" type="slidenum">
              <a:rPr lang="en-US" smtClean="0"/>
              <a:t>‹#›</a:t>
            </a:fld>
            <a:endParaRPr lang="en-US"/>
          </a:p>
        </p:txBody>
      </p:sp>
    </p:spTree>
    <p:extLst>
      <p:ext uri="{BB962C8B-B14F-4D97-AF65-F5344CB8AC3E}">
        <p14:creationId xmlns:p14="http://schemas.microsoft.com/office/powerpoint/2010/main" val="413744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4129E5-AA2B-2C43-564C-0C86D20710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0DD35F-51A2-AB26-9E3E-B95F080FE9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946E0-D108-2D7E-2318-A78A55528EF7}"/>
              </a:ext>
            </a:extLst>
          </p:cNvPr>
          <p:cNvSpPr>
            <a:spLocks noGrp="1"/>
          </p:cNvSpPr>
          <p:nvPr>
            <p:ph type="dt" sz="half" idx="10"/>
          </p:nvPr>
        </p:nvSpPr>
        <p:spPr/>
        <p:txBody>
          <a:bodyPr/>
          <a:lstStyle/>
          <a:p>
            <a:fld id="{55A1F156-91BB-434E-8701-BE96DACD55E8}" type="datetimeFigureOut">
              <a:rPr lang="en-US" smtClean="0"/>
              <a:t>1/20/2023</a:t>
            </a:fld>
            <a:endParaRPr lang="en-US"/>
          </a:p>
        </p:txBody>
      </p:sp>
      <p:sp>
        <p:nvSpPr>
          <p:cNvPr id="5" name="Footer Placeholder 4">
            <a:extLst>
              <a:ext uri="{FF2B5EF4-FFF2-40B4-BE49-F238E27FC236}">
                <a16:creationId xmlns:a16="http://schemas.microsoft.com/office/drawing/2014/main" id="{1C2ED9F6-BFC6-1147-2ABD-003217E56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32A43-4F6E-1827-28B1-E171BD176464}"/>
              </a:ext>
            </a:extLst>
          </p:cNvPr>
          <p:cNvSpPr>
            <a:spLocks noGrp="1"/>
          </p:cNvSpPr>
          <p:nvPr>
            <p:ph type="sldNum" sz="quarter" idx="12"/>
          </p:nvPr>
        </p:nvSpPr>
        <p:spPr/>
        <p:txBody>
          <a:bodyPr/>
          <a:lstStyle/>
          <a:p>
            <a:fld id="{F89E96A1-4C08-466E-B572-83FAFCACDBAD}" type="slidenum">
              <a:rPr lang="en-US" smtClean="0"/>
              <a:t>‹#›</a:t>
            </a:fld>
            <a:endParaRPr lang="en-US"/>
          </a:p>
        </p:txBody>
      </p:sp>
    </p:spTree>
    <p:extLst>
      <p:ext uri="{BB962C8B-B14F-4D97-AF65-F5344CB8AC3E}">
        <p14:creationId xmlns:p14="http://schemas.microsoft.com/office/powerpoint/2010/main" val="169890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5B52C-E83D-0E1A-B893-9609E5DFF5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0B15D6-BCBD-A5BF-060B-85736FEB07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ABF98-1C1F-02F1-9721-91A2F391721C}"/>
              </a:ext>
            </a:extLst>
          </p:cNvPr>
          <p:cNvSpPr>
            <a:spLocks noGrp="1"/>
          </p:cNvSpPr>
          <p:nvPr>
            <p:ph type="dt" sz="half" idx="10"/>
          </p:nvPr>
        </p:nvSpPr>
        <p:spPr/>
        <p:txBody>
          <a:bodyPr/>
          <a:lstStyle/>
          <a:p>
            <a:fld id="{55A1F156-91BB-434E-8701-BE96DACD55E8}" type="datetimeFigureOut">
              <a:rPr lang="en-US" smtClean="0"/>
              <a:t>1/20/2023</a:t>
            </a:fld>
            <a:endParaRPr lang="en-US"/>
          </a:p>
        </p:txBody>
      </p:sp>
      <p:sp>
        <p:nvSpPr>
          <p:cNvPr id="5" name="Footer Placeholder 4">
            <a:extLst>
              <a:ext uri="{FF2B5EF4-FFF2-40B4-BE49-F238E27FC236}">
                <a16:creationId xmlns:a16="http://schemas.microsoft.com/office/drawing/2014/main" id="{379E09CE-E5C2-A44B-AB38-8A1B28203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A11F8-2187-4D17-8EC0-11304EDA9721}"/>
              </a:ext>
            </a:extLst>
          </p:cNvPr>
          <p:cNvSpPr>
            <a:spLocks noGrp="1"/>
          </p:cNvSpPr>
          <p:nvPr>
            <p:ph type="sldNum" sz="quarter" idx="12"/>
          </p:nvPr>
        </p:nvSpPr>
        <p:spPr/>
        <p:txBody>
          <a:bodyPr/>
          <a:lstStyle/>
          <a:p>
            <a:fld id="{F89E96A1-4C08-466E-B572-83FAFCACDBAD}" type="slidenum">
              <a:rPr lang="en-US" smtClean="0"/>
              <a:t>‹#›</a:t>
            </a:fld>
            <a:endParaRPr lang="en-US"/>
          </a:p>
        </p:txBody>
      </p:sp>
    </p:spTree>
    <p:extLst>
      <p:ext uri="{BB962C8B-B14F-4D97-AF65-F5344CB8AC3E}">
        <p14:creationId xmlns:p14="http://schemas.microsoft.com/office/powerpoint/2010/main" val="420914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058A-519D-BA12-98E7-2E2FB477CE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258421-9591-DC52-26B5-08225B412D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905030-92B0-DDD1-7277-BE676B875124}"/>
              </a:ext>
            </a:extLst>
          </p:cNvPr>
          <p:cNvSpPr>
            <a:spLocks noGrp="1"/>
          </p:cNvSpPr>
          <p:nvPr>
            <p:ph type="dt" sz="half" idx="10"/>
          </p:nvPr>
        </p:nvSpPr>
        <p:spPr/>
        <p:txBody>
          <a:bodyPr/>
          <a:lstStyle/>
          <a:p>
            <a:fld id="{55A1F156-91BB-434E-8701-BE96DACD55E8}" type="datetimeFigureOut">
              <a:rPr lang="en-US" smtClean="0"/>
              <a:t>1/20/2023</a:t>
            </a:fld>
            <a:endParaRPr lang="en-US"/>
          </a:p>
        </p:txBody>
      </p:sp>
      <p:sp>
        <p:nvSpPr>
          <p:cNvPr id="5" name="Footer Placeholder 4">
            <a:extLst>
              <a:ext uri="{FF2B5EF4-FFF2-40B4-BE49-F238E27FC236}">
                <a16:creationId xmlns:a16="http://schemas.microsoft.com/office/drawing/2014/main" id="{17FF1B81-BB63-7FE6-BD2C-F380DDF30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26CE7-320B-C1E8-F8B1-992082981633}"/>
              </a:ext>
            </a:extLst>
          </p:cNvPr>
          <p:cNvSpPr>
            <a:spLocks noGrp="1"/>
          </p:cNvSpPr>
          <p:nvPr>
            <p:ph type="sldNum" sz="quarter" idx="12"/>
          </p:nvPr>
        </p:nvSpPr>
        <p:spPr/>
        <p:txBody>
          <a:bodyPr/>
          <a:lstStyle/>
          <a:p>
            <a:fld id="{F89E96A1-4C08-466E-B572-83FAFCACDBAD}" type="slidenum">
              <a:rPr lang="en-US" smtClean="0"/>
              <a:t>‹#›</a:t>
            </a:fld>
            <a:endParaRPr lang="en-US"/>
          </a:p>
        </p:txBody>
      </p:sp>
    </p:spTree>
    <p:extLst>
      <p:ext uri="{BB962C8B-B14F-4D97-AF65-F5344CB8AC3E}">
        <p14:creationId xmlns:p14="http://schemas.microsoft.com/office/powerpoint/2010/main" val="384498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6C40-7E47-7620-8E45-B11CA57748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AEAF78-1F15-1705-CBEC-18DA52A5F0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CEE540-FC39-DB1B-A7A8-D7401ED1DB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FDEEB8-9393-A41D-0EA6-B441E25D6AAF}"/>
              </a:ext>
            </a:extLst>
          </p:cNvPr>
          <p:cNvSpPr>
            <a:spLocks noGrp="1"/>
          </p:cNvSpPr>
          <p:nvPr>
            <p:ph type="dt" sz="half" idx="10"/>
          </p:nvPr>
        </p:nvSpPr>
        <p:spPr/>
        <p:txBody>
          <a:bodyPr/>
          <a:lstStyle/>
          <a:p>
            <a:fld id="{55A1F156-91BB-434E-8701-BE96DACD55E8}" type="datetimeFigureOut">
              <a:rPr lang="en-US" smtClean="0"/>
              <a:t>1/20/2023</a:t>
            </a:fld>
            <a:endParaRPr lang="en-US"/>
          </a:p>
        </p:txBody>
      </p:sp>
      <p:sp>
        <p:nvSpPr>
          <p:cNvPr id="6" name="Footer Placeholder 5">
            <a:extLst>
              <a:ext uri="{FF2B5EF4-FFF2-40B4-BE49-F238E27FC236}">
                <a16:creationId xmlns:a16="http://schemas.microsoft.com/office/drawing/2014/main" id="{C3B008B6-2C78-A765-9640-1205393B2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F78BB-2C24-9C42-5789-078388414E5B}"/>
              </a:ext>
            </a:extLst>
          </p:cNvPr>
          <p:cNvSpPr>
            <a:spLocks noGrp="1"/>
          </p:cNvSpPr>
          <p:nvPr>
            <p:ph type="sldNum" sz="quarter" idx="12"/>
          </p:nvPr>
        </p:nvSpPr>
        <p:spPr/>
        <p:txBody>
          <a:bodyPr/>
          <a:lstStyle/>
          <a:p>
            <a:fld id="{F89E96A1-4C08-466E-B572-83FAFCACDBAD}" type="slidenum">
              <a:rPr lang="en-US" smtClean="0"/>
              <a:t>‹#›</a:t>
            </a:fld>
            <a:endParaRPr lang="en-US"/>
          </a:p>
        </p:txBody>
      </p:sp>
    </p:spTree>
    <p:extLst>
      <p:ext uri="{BB962C8B-B14F-4D97-AF65-F5344CB8AC3E}">
        <p14:creationId xmlns:p14="http://schemas.microsoft.com/office/powerpoint/2010/main" val="636978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243E-018D-9619-33AB-CD50BF351D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9BEFE-29A9-B571-2B3B-1EA08075C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7676AD-98D8-9FCF-DC03-0E6E326EAB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A02249-363D-8FD2-D1DB-51BD3A6CF9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87305E-9E7B-61B2-F2E4-3E74E24D02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152EF3-9F1F-2686-19F8-002CFC033B9C}"/>
              </a:ext>
            </a:extLst>
          </p:cNvPr>
          <p:cNvSpPr>
            <a:spLocks noGrp="1"/>
          </p:cNvSpPr>
          <p:nvPr>
            <p:ph type="dt" sz="half" idx="10"/>
          </p:nvPr>
        </p:nvSpPr>
        <p:spPr/>
        <p:txBody>
          <a:bodyPr/>
          <a:lstStyle/>
          <a:p>
            <a:fld id="{55A1F156-91BB-434E-8701-BE96DACD55E8}" type="datetimeFigureOut">
              <a:rPr lang="en-US" smtClean="0"/>
              <a:t>1/20/2023</a:t>
            </a:fld>
            <a:endParaRPr lang="en-US"/>
          </a:p>
        </p:txBody>
      </p:sp>
      <p:sp>
        <p:nvSpPr>
          <p:cNvPr id="8" name="Footer Placeholder 7">
            <a:extLst>
              <a:ext uri="{FF2B5EF4-FFF2-40B4-BE49-F238E27FC236}">
                <a16:creationId xmlns:a16="http://schemas.microsoft.com/office/drawing/2014/main" id="{2E56F76C-51B7-D8F0-E3F7-5784487D0D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BF73C5-E671-80B6-3F12-EF70441722CB}"/>
              </a:ext>
            </a:extLst>
          </p:cNvPr>
          <p:cNvSpPr>
            <a:spLocks noGrp="1"/>
          </p:cNvSpPr>
          <p:nvPr>
            <p:ph type="sldNum" sz="quarter" idx="12"/>
          </p:nvPr>
        </p:nvSpPr>
        <p:spPr/>
        <p:txBody>
          <a:bodyPr/>
          <a:lstStyle/>
          <a:p>
            <a:fld id="{F89E96A1-4C08-466E-B572-83FAFCACDBAD}" type="slidenum">
              <a:rPr lang="en-US" smtClean="0"/>
              <a:t>‹#›</a:t>
            </a:fld>
            <a:endParaRPr lang="en-US"/>
          </a:p>
        </p:txBody>
      </p:sp>
    </p:spTree>
    <p:extLst>
      <p:ext uri="{BB962C8B-B14F-4D97-AF65-F5344CB8AC3E}">
        <p14:creationId xmlns:p14="http://schemas.microsoft.com/office/powerpoint/2010/main" val="10630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2969-F228-E2B7-F098-379C8D7EF6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E87656-C0F2-B641-16DE-1DB1D97B0C41}"/>
              </a:ext>
            </a:extLst>
          </p:cNvPr>
          <p:cNvSpPr>
            <a:spLocks noGrp="1"/>
          </p:cNvSpPr>
          <p:nvPr>
            <p:ph type="dt" sz="half" idx="10"/>
          </p:nvPr>
        </p:nvSpPr>
        <p:spPr/>
        <p:txBody>
          <a:bodyPr/>
          <a:lstStyle/>
          <a:p>
            <a:fld id="{55A1F156-91BB-434E-8701-BE96DACD55E8}" type="datetimeFigureOut">
              <a:rPr lang="en-US" smtClean="0"/>
              <a:t>1/20/2023</a:t>
            </a:fld>
            <a:endParaRPr lang="en-US"/>
          </a:p>
        </p:txBody>
      </p:sp>
      <p:sp>
        <p:nvSpPr>
          <p:cNvPr id="4" name="Footer Placeholder 3">
            <a:extLst>
              <a:ext uri="{FF2B5EF4-FFF2-40B4-BE49-F238E27FC236}">
                <a16:creationId xmlns:a16="http://schemas.microsoft.com/office/drawing/2014/main" id="{DA759B2A-546C-BFD1-D723-87FCDAF3D6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571AA5-3FF6-D222-CA01-38848FB12427}"/>
              </a:ext>
            </a:extLst>
          </p:cNvPr>
          <p:cNvSpPr>
            <a:spLocks noGrp="1"/>
          </p:cNvSpPr>
          <p:nvPr>
            <p:ph type="sldNum" sz="quarter" idx="12"/>
          </p:nvPr>
        </p:nvSpPr>
        <p:spPr/>
        <p:txBody>
          <a:bodyPr/>
          <a:lstStyle/>
          <a:p>
            <a:fld id="{F89E96A1-4C08-466E-B572-83FAFCACDBAD}" type="slidenum">
              <a:rPr lang="en-US" smtClean="0"/>
              <a:t>‹#›</a:t>
            </a:fld>
            <a:endParaRPr lang="en-US"/>
          </a:p>
        </p:txBody>
      </p:sp>
    </p:spTree>
    <p:extLst>
      <p:ext uri="{BB962C8B-B14F-4D97-AF65-F5344CB8AC3E}">
        <p14:creationId xmlns:p14="http://schemas.microsoft.com/office/powerpoint/2010/main" val="183288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2A8F1-8E1B-3956-2C94-3F3AC9E24FA7}"/>
              </a:ext>
            </a:extLst>
          </p:cNvPr>
          <p:cNvSpPr>
            <a:spLocks noGrp="1"/>
          </p:cNvSpPr>
          <p:nvPr>
            <p:ph type="dt" sz="half" idx="10"/>
          </p:nvPr>
        </p:nvSpPr>
        <p:spPr/>
        <p:txBody>
          <a:bodyPr/>
          <a:lstStyle/>
          <a:p>
            <a:fld id="{55A1F156-91BB-434E-8701-BE96DACD55E8}" type="datetimeFigureOut">
              <a:rPr lang="en-US" smtClean="0"/>
              <a:t>1/20/2023</a:t>
            </a:fld>
            <a:endParaRPr lang="en-US"/>
          </a:p>
        </p:txBody>
      </p:sp>
      <p:sp>
        <p:nvSpPr>
          <p:cNvPr id="3" name="Footer Placeholder 2">
            <a:extLst>
              <a:ext uri="{FF2B5EF4-FFF2-40B4-BE49-F238E27FC236}">
                <a16:creationId xmlns:a16="http://schemas.microsoft.com/office/drawing/2014/main" id="{52B1881C-8AF4-8A69-7883-AE2FAAA94D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B1F216-0752-632E-42AC-00CA651B759F}"/>
              </a:ext>
            </a:extLst>
          </p:cNvPr>
          <p:cNvSpPr>
            <a:spLocks noGrp="1"/>
          </p:cNvSpPr>
          <p:nvPr>
            <p:ph type="sldNum" sz="quarter" idx="12"/>
          </p:nvPr>
        </p:nvSpPr>
        <p:spPr/>
        <p:txBody>
          <a:bodyPr/>
          <a:lstStyle/>
          <a:p>
            <a:fld id="{F89E96A1-4C08-466E-B572-83FAFCACDBAD}" type="slidenum">
              <a:rPr lang="en-US" smtClean="0"/>
              <a:t>‹#›</a:t>
            </a:fld>
            <a:endParaRPr lang="en-US"/>
          </a:p>
        </p:txBody>
      </p:sp>
    </p:spTree>
    <p:extLst>
      <p:ext uri="{BB962C8B-B14F-4D97-AF65-F5344CB8AC3E}">
        <p14:creationId xmlns:p14="http://schemas.microsoft.com/office/powerpoint/2010/main" val="3748940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BEDF6-F2C8-3994-2A70-28D2408E7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27B9E4-FB0B-207D-CBCB-A45623E7A8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5D7F4D-E763-BE24-674A-9A015D7D6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6E3CCA-081E-B367-5E92-FA7457EF0702}"/>
              </a:ext>
            </a:extLst>
          </p:cNvPr>
          <p:cNvSpPr>
            <a:spLocks noGrp="1"/>
          </p:cNvSpPr>
          <p:nvPr>
            <p:ph type="dt" sz="half" idx="10"/>
          </p:nvPr>
        </p:nvSpPr>
        <p:spPr/>
        <p:txBody>
          <a:bodyPr/>
          <a:lstStyle/>
          <a:p>
            <a:fld id="{55A1F156-91BB-434E-8701-BE96DACD55E8}" type="datetimeFigureOut">
              <a:rPr lang="en-US" smtClean="0"/>
              <a:t>1/20/2023</a:t>
            </a:fld>
            <a:endParaRPr lang="en-US"/>
          </a:p>
        </p:txBody>
      </p:sp>
      <p:sp>
        <p:nvSpPr>
          <p:cNvPr id="6" name="Footer Placeholder 5">
            <a:extLst>
              <a:ext uri="{FF2B5EF4-FFF2-40B4-BE49-F238E27FC236}">
                <a16:creationId xmlns:a16="http://schemas.microsoft.com/office/drawing/2014/main" id="{53F3267F-D844-27C8-BAA0-E9F20F92FF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952B5E-3499-A05D-53A0-19F9C3748885}"/>
              </a:ext>
            </a:extLst>
          </p:cNvPr>
          <p:cNvSpPr>
            <a:spLocks noGrp="1"/>
          </p:cNvSpPr>
          <p:nvPr>
            <p:ph type="sldNum" sz="quarter" idx="12"/>
          </p:nvPr>
        </p:nvSpPr>
        <p:spPr/>
        <p:txBody>
          <a:bodyPr/>
          <a:lstStyle/>
          <a:p>
            <a:fld id="{F89E96A1-4C08-466E-B572-83FAFCACDBAD}" type="slidenum">
              <a:rPr lang="en-US" smtClean="0"/>
              <a:t>‹#›</a:t>
            </a:fld>
            <a:endParaRPr lang="en-US"/>
          </a:p>
        </p:txBody>
      </p:sp>
    </p:spTree>
    <p:extLst>
      <p:ext uri="{BB962C8B-B14F-4D97-AF65-F5344CB8AC3E}">
        <p14:creationId xmlns:p14="http://schemas.microsoft.com/office/powerpoint/2010/main" val="1212718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4B068-DD24-30AB-4158-FADB468B78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3B295B-92E9-D8D4-CF4A-6EF1929F55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E27839-AB45-ED73-B4FD-5BC6261608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1C2F3E-CEDC-9081-B6F4-6ED30CAAD6CC}"/>
              </a:ext>
            </a:extLst>
          </p:cNvPr>
          <p:cNvSpPr>
            <a:spLocks noGrp="1"/>
          </p:cNvSpPr>
          <p:nvPr>
            <p:ph type="dt" sz="half" idx="10"/>
          </p:nvPr>
        </p:nvSpPr>
        <p:spPr/>
        <p:txBody>
          <a:bodyPr/>
          <a:lstStyle/>
          <a:p>
            <a:fld id="{55A1F156-91BB-434E-8701-BE96DACD55E8}" type="datetimeFigureOut">
              <a:rPr lang="en-US" smtClean="0"/>
              <a:t>1/20/2023</a:t>
            </a:fld>
            <a:endParaRPr lang="en-US"/>
          </a:p>
        </p:txBody>
      </p:sp>
      <p:sp>
        <p:nvSpPr>
          <p:cNvPr id="6" name="Footer Placeholder 5">
            <a:extLst>
              <a:ext uri="{FF2B5EF4-FFF2-40B4-BE49-F238E27FC236}">
                <a16:creationId xmlns:a16="http://schemas.microsoft.com/office/drawing/2014/main" id="{0F925F11-51EF-D827-B68F-90A89AC3C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684AB1-3C90-29CC-604C-A9244AD3106F}"/>
              </a:ext>
            </a:extLst>
          </p:cNvPr>
          <p:cNvSpPr>
            <a:spLocks noGrp="1"/>
          </p:cNvSpPr>
          <p:nvPr>
            <p:ph type="sldNum" sz="quarter" idx="12"/>
          </p:nvPr>
        </p:nvSpPr>
        <p:spPr/>
        <p:txBody>
          <a:bodyPr/>
          <a:lstStyle/>
          <a:p>
            <a:fld id="{F89E96A1-4C08-466E-B572-83FAFCACDBAD}" type="slidenum">
              <a:rPr lang="en-US" smtClean="0"/>
              <a:t>‹#›</a:t>
            </a:fld>
            <a:endParaRPr lang="en-US"/>
          </a:p>
        </p:txBody>
      </p:sp>
    </p:spTree>
    <p:extLst>
      <p:ext uri="{BB962C8B-B14F-4D97-AF65-F5344CB8AC3E}">
        <p14:creationId xmlns:p14="http://schemas.microsoft.com/office/powerpoint/2010/main" val="171372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0">
              <a:schemeClr val="bg1">
                <a:lumMod val="85000"/>
              </a:schemeClr>
            </a:gs>
            <a:gs pos="63000">
              <a:schemeClr val="accent1">
                <a:lumMod val="45000"/>
                <a:lumOff val="55000"/>
              </a:schemeClr>
            </a:gs>
            <a:gs pos="84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4C5F87-6DE4-D452-707D-823C3D6AA1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FE912-0964-ABD4-BCBA-CD315DF34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22FB4-FD6D-EA3E-FD0B-BF8583BCDA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1F156-91BB-434E-8701-BE96DACD55E8}" type="datetimeFigureOut">
              <a:rPr lang="en-US" smtClean="0"/>
              <a:t>1/20/2023</a:t>
            </a:fld>
            <a:endParaRPr lang="en-US"/>
          </a:p>
        </p:txBody>
      </p:sp>
      <p:sp>
        <p:nvSpPr>
          <p:cNvPr id="5" name="Footer Placeholder 4">
            <a:extLst>
              <a:ext uri="{FF2B5EF4-FFF2-40B4-BE49-F238E27FC236}">
                <a16:creationId xmlns:a16="http://schemas.microsoft.com/office/drawing/2014/main" id="{33386D09-DF74-9A02-A727-0F732EEE53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185DF5-307D-2403-5C41-55D8628894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E96A1-4C08-466E-B572-83FAFCACDBAD}" type="slidenum">
              <a:rPr lang="en-US" smtClean="0"/>
              <a:t>‹#›</a:t>
            </a:fld>
            <a:endParaRPr lang="en-US"/>
          </a:p>
        </p:txBody>
      </p:sp>
    </p:spTree>
    <p:extLst>
      <p:ext uri="{BB962C8B-B14F-4D97-AF65-F5344CB8AC3E}">
        <p14:creationId xmlns:p14="http://schemas.microsoft.com/office/powerpoint/2010/main" val="2706324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F976F7F-5825-4CD3-8B02-C635EAF32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A18D471-708A-40E6-B998-65CD717785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6" cy="6858000"/>
            <a:chOff x="1" y="0"/>
            <a:chExt cx="12191996" cy="6858000"/>
          </a:xfrm>
        </p:grpSpPr>
        <p:sp useBgFill="1">
          <p:nvSpPr>
            <p:cNvPr id="13" name="Rectangle 12">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4" name="Rectangle 13">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B65DDAC0-EEEF-F163-2292-532BB9868C7C}"/>
              </a:ext>
            </a:extLst>
          </p:cNvPr>
          <p:cNvSpPr>
            <a:spLocks noGrp="1"/>
          </p:cNvSpPr>
          <p:nvPr>
            <p:ph type="ctrTitle"/>
          </p:nvPr>
        </p:nvSpPr>
        <p:spPr>
          <a:xfrm>
            <a:off x="143307" y="1378633"/>
            <a:ext cx="6766172" cy="4965895"/>
          </a:xfrm>
        </p:spPr>
        <p:txBody>
          <a:bodyPr anchor="ctr">
            <a:noAutofit/>
          </a:bodyPr>
          <a:lstStyle/>
          <a:p>
            <a:r>
              <a:rPr lang="en-US" sz="2400" b="1" dirty="0">
                <a:latin typeface="Aharoni" panose="02010803020104030203" pitchFamily="2" charset="-79"/>
                <a:cs typeface="Aharoni" panose="02010803020104030203" pitchFamily="2" charset="-79"/>
              </a:rPr>
              <a:t>Application of Digital Health Education Among Pregnant Women in Primary Health Care Units</a:t>
            </a:r>
            <a:br>
              <a:rPr lang="en-US" sz="2400" dirty="0"/>
            </a:br>
            <a:r>
              <a:rPr lang="en-US" sz="2400" dirty="0"/>
              <a:t> </a:t>
            </a:r>
            <a:br>
              <a:rPr lang="en-US" sz="2400" dirty="0"/>
            </a:br>
            <a:r>
              <a:rPr lang="en-US" sz="2400" dirty="0"/>
              <a:t>(A project for optimizing preventive maternal care in the primary care setting by using e-Health)</a:t>
            </a:r>
            <a:br>
              <a:rPr lang="en-US" sz="2400" dirty="0"/>
            </a:br>
            <a:r>
              <a:rPr lang="en-US" sz="2400" dirty="0"/>
              <a:t> </a:t>
            </a:r>
            <a:br>
              <a:rPr lang="en-US" sz="2400" dirty="0"/>
            </a:br>
            <a:r>
              <a:rPr lang="en-US" sz="2400" dirty="0"/>
              <a:t>Presented by </a:t>
            </a:r>
            <a:br>
              <a:rPr lang="en-US" sz="2400" dirty="0"/>
            </a:br>
            <a:r>
              <a:rPr lang="en-US" sz="2400" b="1" dirty="0"/>
              <a:t>Dr. Doaa Sadek Ahmed Fathy</a:t>
            </a:r>
            <a:br>
              <a:rPr lang="en-US" sz="2400" dirty="0"/>
            </a:br>
            <a:br>
              <a:rPr lang="en-US" sz="2400" dirty="0"/>
            </a:br>
            <a:r>
              <a:rPr lang="en-US" sz="2400" dirty="0"/>
              <a:t> Lecturer of Community and Occupational Medicine </a:t>
            </a:r>
            <a:br>
              <a:rPr lang="en-US" sz="2400" dirty="0"/>
            </a:br>
            <a:r>
              <a:rPr lang="en-US" sz="2400" dirty="0"/>
              <a:t>Faculty of Medicine for Girls</a:t>
            </a:r>
            <a:br>
              <a:rPr lang="en-US" sz="2400" dirty="0"/>
            </a:br>
            <a:r>
              <a:rPr lang="en-US" sz="2400" dirty="0"/>
              <a:t>Al </a:t>
            </a:r>
            <a:r>
              <a:rPr lang="en-US" sz="2400" dirty="0" err="1"/>
              <a:t>Azhar</a:t>
            </a:r>
            <a:r>
              <a:rPr lang="en-US" sz="2400" dirty="0"/>
              <a:t> University</a:t>
            </a:r>
            <a:br>
              <a:rPr lang="en-US" sz="2400" dirty="0"/>
            </a:br>
            <a:r>
              <a:rPr lang="en-US" sz="2400" dirty="0"/>
              <a:t> </a:t>
            </a:r>
            <a:br>
              <a:rPr lang="en-US" sz="2400" dirty="0"/>
            </a:br>
            <a:r>
              <a:rPr lang="en-US" sz="2400" dirty="0"/>
              <a:t> </a:t>
            </a:r>
            <a:br>
              <a:rPr lang="en-US" sz="2400" dirty="0"/>
            </a:br>
            <a:r>
              <a:rPr lang="en-US" sz="2400" dirty="0"/>
              <a:t>For fulfillment of</a:t>
            </a:r>
            <a:br>
              <a:rPr lang="en-US" sz="2400" dirty="0"/>
            </a:br>
            <a:r>
              <a:rPr lang="en-US" sz="2400" b="1" dirty="0"/>
              <a:t>E- health Certificate European Diploma Supplement (EDS)</a:t>
            </a:r>
            <a:br>
              <a:rPr lang="en-US" sz="2400" dirty="0"/>
            </a:br>
            <a:r>
              <a:rPr lang="en-US" sz="2400" dirty="0"/>
              <a:t> </a:t>
            </a:r>
            <a:br>
              <a:rPr lang="en-US" sz="2400" dirty="0"/>
            </a:br>
            <a:r>
              <a:rPr lang="en-US" sz="2400" dirty="0"/>
              <a:t> </a:t>
            </a:r>
            <a:br>
              <a:rPr lang="en-US" sz="2400" dirty="0"/>
            </a:br>
            <a:br>
              <a:rPr lang="en-US" sz="2400" dirty="0">
                <a:effectLst/>
                <a:latin typeface="Calibri" panose="020F0502020204030204" pitchFamily="34" charset="0"/>
                <a:ea typeface="Calibri" panose="020F0502020204030204" pitchFamily="34" charset="0"/>
                <a:cs typeface="Arial" panose="020B0604020202020204" pitchFamily="34" charset="0"/>
              </a:rPr>
            </a:br>
            <a:endParaRPr lang="en-US" sz="2400" dirty="0"/>
          </a:p>
        </p:txBody>
      </p:sp>
      <p:sp>
        <p:nvSpPr>
          <p:cNvPr id="16" name="Freeform: Shape 15">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3E8415F4-2532-58F0-CA7B-D41185C65483}"/>
              </a:ext>
            </a:extLst>
          </p:cNvPr>
          <p:cNvPicPr>
            <a:picLocks noChangeAspect="1"/>
          </p:cNvPicPr>
          <p:nvPr/>
        </p:nvPicPr>
        <p:blipFill rotWithShape="1">
          <a:blip r:embed="rId2"/>
          <a:srcRect r="14811" b="1"/>
          <a:stretch/>
        </p:blipFill>
        <p:spPr>
          <a:xfrm>
            <a:off x="6909481" y="10"/>
            <a:ext cx="5282519" cy="3179288"/>
          </a:xfrm>
          <a:custGeom>
            <a:avLst/>
            <a:gdLst/>
            <a:ahLst/>
            <a:cxnLst/>
            <a:rect l="l" t="t" r="r" b="b"/>
            <a:pathLst>
              <a:path w="5282519" h="3429000">
                <a:moveTo>
                  <a:pt x="189795" y="0"/>
                </a:moveTo>
                <a:lnTo>
                  <a:pt x="5282519" y="0"/>
                </a:lnTo>
                <a:lnTo>
                  <a:pt x="5282519" y="3429000"/>
                </a:lnTo>
                <a:lnTo>
                  <a:pt x="77" y="3429000"/>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p:spPr>
      </p:pic>
      <p:pic>
        <p:nvPicPr>
          <p:cNvPr id="5" name="Picture 4">
            <a:extLst>
              <a:ext uri="{FF2B5EF4-FFF2-40B4-BE49-F238E27FC236}">
                <a16:creationId xmlns:a16="http://schemas.microsoft.com/office/drawing/2014/main" id="{B3D111FD-EA9B-FAE3-BACE-EE0479A7DB3D}"/>
              </a:ext>
            </a:extLst>
          </p:cNvPr>
          <p:cNvPicPr>
            <a:picLocks noChangeAspect="1"/>
          </p:cNvPicPr>
          <p:nvPr/>
        </p:nvPicPr>
        <p:blipFill rotWithShape="1">
          <a:blip r:embed="rId3"/>
          <a:srcRect r="-1" b="2454"/>
          <a:stretch/>
        </p:blipFill>
        <p:spPr>
          <a:xfrm>
            <a:off x="6909481" y="3429000"/>
            <a:ext cx="5282519" cy="3429000"/>
          </a:xfrm>
          <a:custGeom>
            <a:avLst/>
            <a:gdLst/>
            <a:ahLst/>
            <a:cxnLst/>
            <a:rect l="l" t="t" r="r" b="b"/>
            <a:pathLst>
              <a:path w="5282519" h="3429000">
                <a:moveTo>
                  <a:pt x="77" y="0"/>
                </a:moveTo>
                <a:lnTo>
                  <a:pt x="5282519" y="0"/>
                </a:lnTo>
                <a:lnTo>
                  <a:pt x="5282519" y="3429000"/>
                </a:lnTo>
                <a:lnTo>
                  <a:pt x="189795" y="3429000"/>
                </a:lnTo>
                <a:lnTo>
                  <a:pt x="184756" y="3362325"/>
                </a:lnTo>
                <a:lnTo>
                  <a:pt x="176358" y="3306762"/>
                </a:lnTo>
                <a:lnTo>
                  <a:pt x="166281" y="3254375"/>
                </a:lnTo>
                <a:lnTo>
                  <a:pt x="149485" y="3211512"/>
                </a:lnTo>
                <a:lnTo>
                  <a:pt x="132689" y="3168650"/>
                </a:lnTo>
                <a:lnTo>
                  <a:pt x="112534" y="3132137"/>
                </a:lnTo>
                <a:lnTo>
                  <a:pt x="92379" y="3094037"/>
                </a:lnTo>
                <a:lnTo>
                  <a:pt x="73903" y="3059112"/>
                </a:lnTo>
                <a:lnTo>
                  <a:pt x="55427" y="3019425"/>
                </a:lnTo>
                <a:lnTo>
                  <a:pt x="38632" y="2978150"/>
                </a:lnTo>
                <a:lnTo>
                  <a:pt x="23515" y="2932112"/>
                </a:lnTo>
                <a:lnTo>
                  <a:pt x="11758" y="2882900"/>
                </a:lnTo>
                <a:lnTo>
                  <a:pt x="3359" y="2822575"/>
                </a:lnTo>
                <a:lnTo>
                  <a:pt x="0" y="2754312"/>
                </a:lnTo>
                <a:lnTo>
                  <a:pt x="3359" y="2684462"/>
                </a:lnTo>
                <a:lnTo>
                  <a:pt x="11758" y="2627312"/>
                </a:lnTo>
                <a:lnTo>
                  <a:pt x="23515" y="2574925"/>
                </a:lnTo>
                <a:lnTo>
                  <a:pt x="38632" y="2527300"/>
                </a:lnTo>
                <a:lnTo>
                  <a:pt x="55427" y="2486025"/>
                </a:lnTo>
                <a:lnTo>
                  <a:pt x="75583" y="2447925"/>
                </a:lnTo>
                <a:lnTo>
                  <a:pt x="95738" y="2411412"/>
                </a:lnTo>
                <a:lnTo>
                  <a:pt x="115893" y="2373312"/>
                </a:lnTo>
                <a:lnTo>
                  <a:pt x="134368" y="2333625"/>
                </a:lnTo>
                <a:lnTo>
                  <a:pt x="152844" y="2292350"/>
                </a:lnTo>
                <a:lnTo>
                  <a:pt x="167960" y="2246312"/>
                </a:lnTo>
                <a:lnTo>
                  <a:pt x="178038" y="2193925"/>
                </a:lnTo>
                <a:lnTo>
                  <a:pt x="188115" y="2133600"/>
                </a:lnTo>
                <a:lnTo>
                  <a:pt x="189795" y="2065337"/>
                </a:lnTo>
                <a:lnTo>
                  <a:pt x="188115" y="1997075"/>
                </a:lnTo>
                <a:lnTo>
                  <a:pt x="178038" y="1936750"/>
                </a:lnTo>
                <a:lnTo>
                  <a:pt x="167960" y="1884362"/>
                </a:lnTo>
                <a:lnTo>
                  <a:pt x="152844" y="1839912"/>
                </a:lnTo>
                <a:lnTo>
                  <a:pt x="134368" y="1797050"/>
                </a:lnTo>
                <a:lnTo>
                  <a:pt x="115893" y="1757362"/>
                </a:lnTo>
                <a:lnTo>
                  <a:pt x="95738" y="1720850"/>
                </a:lnTo>
                <a:lnTo>
                  <a:pt x="75583" y="1685925"/>
                </a:lnTo>
                <a:lnTo>
                  <a:pt x="55427" y="1646237"/>
                </a:lnTo>
                <a:lnTo>
                  <a:pt x="38632" y="1604962"/>
                </a:lnTo>
                <a:lnTo>
                  <a:pt x="23515" y="1558925"/>
                </a:lnTo>
                <a:lnTo>
                  <a:pt x="11758" y="1506537"/>
                </a:lnTo>
                <a:lnTo>
                  <a:pt x="3359" y="1446212"/>
                </a:lnTo>
                <a:lnTo>
                  <a:pt x="0" y="1377950"/>
                </a:lnTo>
                <a:lnTo>
                  <a:pt x="3359" y="1309687"/>
                </a:lnTo>
                <a:lnTo>
                  <a:pt x="11758" y="1249362"/>
                </a:lnTo>
                <a:lnTo>
                  <a:pt x="23515" y="1196975"/>
                </a:lnTo>
                <a:lnTo>
                  <a:pt x="38632" y="1150937"/>
                </a:lnTo>
                <a:lnTo>
                  <a:pt x="55427" y="1108075"/>
                </a:lnTo>
                <a:lnTo>
                  <a:pt x="75583" y="1069975"/>
                </a:lnTo>
                <a:lnTo>
                  <a:pt x="115893" y="995362"/>
                </a:lnTo>
                <a:lnTo>
                  <a:pt x="134368" y="957262"/>
                </a:lnTo>
                <a:lnTo>
                  <a:pt x="152844" y="914400"/>
                </a:lnTo>
                <a:lnTo>
                  <a:pt x="167960" y="868362"/>
                </a:lnTo>
                <a:lnTo>
                  <a:pt x="178038" y="815975"/>
                </a:lnTo>
                <a:lnTo>
                  <a:pt x="188115" y="757237"/>
                </a:lnTo>
                <a:lnTo>
                  <a:pt x="189795" y="687387"/>
                </a:lnTo>
                <a:lnTo>
                  <a:pt x="188115" y="619125"/>
                </a:lnTo>
                <a:lnTo>
                  <a:pt x="178038" y="558800"/>
                </a:lnTo>
                <a:lnTo>
                  <a:pt x="167960" y="506412"/>
                </a:lnTo>
                <a:lnTo>
                  <a:pt x="152844" y="461962"/>
                </a:lnTo>
                <a:lnTo>
                  <a:pt x="134368" y="419100"/>
                </a:lnTo>
                <a:lnTo>
                  <a:pt x="115893" y="382587"/>
                </a:lnTo>
                <a:lnTo>
                  <a:pt x="75583" y="307975"/>
                </a:lnTo>
                <a:lnTo>
                  <a:pt x="55427" y="268287"/>
                </a:lnTo>
                <a:lnTo>
                  <a:pt x="38632" y="227012"/>
                </a:lnTo>
                <a:lnTo>
                  <a:pt x="23515" y="180975"/>
                </a:lnTo>
                <a:lnTo>
                  <a:pt x="11758" y="128587"/>
                </a:lnTo>
                <a:lnTo>
                  <a:pt x="3359" y="68262"/>
                </a:lnTo>
                <a:lnTo>
                  <a:pt x="77" y="0"/>
                </a:lnTo>
                <a:close/>
              </a:path>
            </a:pathLst>
          </a:custGeom>
        </p:spPr>
      </p:pic>
    </p:spTree>
    <p:extLst>
      <p:ext uri="{BB962C8B-B14F-4D97-AF65-F5344CB8AC3E}">
        <p14:creationId xmlns:p14="http://schemas.microsoft.com/office/powerpoint/2010/main" val="91489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792F0D69-F408-2032-551C-9D8EAFC46E54}"/>
              </a:ext>
            </a:extLst>
          </p:cNvPr>
          <p:cNvSpPr>
            <a:spLocks noGrp="1"/>
          </p:cNvSpPr>
          <p:nvPr>
            <p:ph idx="1"/>
          </p:nvPr>
        </p:nvSpPr>
        <p:spPr>
          <a:xfrm>
            <a:off x="1097280" y="590843"/>
            <a:ext cx="10243510" cy="5604758"/>
          </a:xfrm>
        </p:spPr>
        <p:txBody>
          <a:bodyPr>
            <a:normAutofit fontScale="92500"/>
          </a:bodyPr>
          <a:lstStyle/>
          <a:p>
            <a:pPr marL="0" marR="0" lvl="0" indent="0" rtl="0">
              <a:spcBef>
                <a:spcPts val="0"/>
              </a:spcBef>
              <a:spcAft>
                <a:spcPts val="0"/>
              </a:spcAft>
              <a:buNone/>
            </a:pPr>
            <a:r>
              <a:rPr lang="en-US" b="1" dirty="0">
                <a:solidFill>
                  <a:srgbClr val="C00000">
                    <a:alpha val="60000"/>
                  </a:srgbClr>
                </a:solidFill>
                <a:effectLst/>
                <a:latin typeface="Times New Roman" panose="02020603050405020304" pitchFamily="18" charset="0"/>
                <a:ea typeface="Calibri" panose="020F0502020204030204" pitchFamily="34" charset="0"/>
                <a:cs typeface="Arial" panose="020B0604020202020204" pitchFamily="34" charset="0"/>
              </a:rPr>
              <a:t>Various topics can be offered on website by the preferred language to the recipients supported by pictures and educational videos regarding</a:t>
            </a: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a:t>
            </a:r>
          </a:p>
          <a:p>
            <a:pPr marL="0" marR="0" lvl="0" indent="0" rtl="0">
              <a:spcBef>
                <a:spcPts val="0"/>
              </a:spcBef>
              <a:spcAft>
                <a:spcPts val="0"/>
              </a:spcAft>
              <a:buNone/>
            </a:pP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Reminders for the dates of the next visits.</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Gestational changes &amp; fetal development in every trimesters of pregnancy.</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Adequate nutrition and supplementation.</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Daily activities i.e. clothing, traveling, personal hygiene, rest and sleep, dental care</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Safe physical and sexual activity</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Vaccination and drugs that are contradicted during pregnancy.</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Timing of tetanus toxoid.</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Counting fetal movement.</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Common complication and alarming signs.</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800"/>
              </a:spcAft>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Preparedness for delivery and breast feeding.</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solidFill>
                <a:schemeClr val="tx1">
                  <a:alpha val="60000"/>
                </a:schemeClr>
              </a:solidFill>
            </a:endParaRPr>
          </a:p>
        </p:txBody>
      </p:sp>
    </p:spTree>
    <p:extLst>
      <p:ext uri="{BB962C8B-B14F-4D97-AF65-F5344CB8AC3E}">
        <p14:creationId xmlns:p14="http://schemas.microsoft.com/office/powerpoint/2010/main" val="28230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AC1CC24D-9274-9771-FCEA-8F91987ACA0F}"/>
              </a:ext>
            </a:extLst>
          </p:cNvPr>
          <p:cNvSpPr>
            <a:spLocks noGrp="1"/>
          </p:cNvSpPr>
          <p:nvPr>
            <p:ph idx="1"/>
          </p:nvPr>
        </p:nvSpPr>
        <p:spPr>
          <a:xfrm>
            <a:off x="1223889" y="689317"/>
            <a:ext cx="10116901" cy="5506283"/>
          </a:xfrm>
        </p:spPr>
        <p:txBody>
          <a:bodyPr>
            <a:normAutofit fontScale="92500"/>
          </a:bodyPr>
          <a:lstStyle/>
          <a:p>
            <a:pPr marL="0" marR="0">
              <a:spcBef>
                <a:spcPts val="0"/>
              </a:spcBef>
              <a:spcAft>
                <a:spcPts val="800"/>
              </a:spcAft>
            </a:pPr>
            <a:r>
              <a:rPr lang="en-US" sz="3200" b="1" dirty="0">
                <a:solidFill>
                  <a:srgbClr val="C00000">
                    <a:alpha val="60000"/>
                  </a:srgbClr>
                </a:solidFill>
                <a:effectLst/>
                <a:latin typeface="Cambria" panose="02040503050406030204" pitchFamily="18" charset="0"/>
                <a:ea typeface="Calibri" panose="020F0502020204030204" pitchFamily="34" charset="0"/>
                <a:cs typeface="Arial" panose="020B0604020202020204" pitchFamily="34" charset="0"/>
              </a:rPr>
              <a:t>Assessment of the project</a:t>
            </a:r>
            <a:r>
              <a:rPr lang="en-US" sz="3200" dirty="0">
                <a:solidFill>
                  <a:srgbClr val="C00000">
                    <a:alpha val="60000"/>
                  </a:srgbClr>
                </a:solidFill>
                <a:effectLst/>
                <a:latin typeface="Cambria" panose="02040503050406030204" pitchFamily="18" charset="0"/>
                <a:ea typeface="Calibri" panose="020F0502020204030204" pitchFamily="34" charset="0"/>
                <a:cs typeface="Arial" panose="020B0604020202020204" pitchFamily="34" charset="0"/>
              </a:rPr>
              <a:t>:</a:t>
            </a:r>
          </a:p>
          <a:p>
            <a:pPr marL="0" marR="0">
              <a:spcBef>
                <a:spcPts val="0"/>
              </a:spcBef>
              <a:spcAft>
                <a:spcPts val="800"/>
              </a:spcAft>
            </a:pPr>
            <a:endParaRPr lang="en-US" sz="3200"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sz="3200"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Quantitative method to assess effectiveness of education messages by fulfilling structured questionnaire measuring knowledge level regarding healthy maternal habits in two phases i.e. baseline -endline.</a:t>
            </a:r>
          </a:p>
          <a:p>
            <a:pPr marL="0" marR="0" lvl="0" indent="0">
              <a:spcBef>
                <a:spcPts val="0"/>
              </a:spcBef>
              <a:spcAft>
                <a:spcPts val="0"/>
              </a:spcAft>
              <a:buNone/>
            </a:pPr>
            <a:endParaRPr lang="en-US" sz="3200"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800"/>
              </a:spcAft>
              <a:buFont typeface="Wingdings" panose="05000000000000000000" pitchFamily="2" charset="2"/>
              <a:buChar char=""/>
            </a:pPr>
            <a:r>
              <a:rPr lang="en-US" sz="3200"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Assess number of attendees of the required ANC visits.</a:t>
            </a:r>
            <a:endParaRPr lang="en-US" sz="3200" dirty="0">
              <a:solidFill>
                <a:schemeClr val="tx1">
                  <a:alpha val="60000"/>
                </a:schemeClr>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800"/>
              </a:spcAft>
              <a:buFont typeface="Wingdings" panose="05000000000000000000" pitchFamily="2" charset="2"/>
              <a:buChar char=""/>
            </a:pPr>
            <a:endParaRPr lang="en-US" sz="3200"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800"/>
              </a:spcAft>
              <a:buFont typeface="Wingdings" panose="05000000000000000000" pitchFamily="2" charset="2"/>
              <a:buChar char=""/>
            </a:pPr>
            <a:r>
              <a:rPr lang="en-US" sz="3200" dirty="0">
                <a:solidFill>
                  <a:schemeClr val="tx1">
                    <a:alpha val="60000"/>
                  </a:schemeClr>
                </a:solidFill>
                <a:effectLst/>
                <a:latin typeface="Times New Roman" panose="02020603050405020304" pitchFamily="18" charset="0"/>
                <a:ea typeface="Calibri" panose="020F0502020204030204" pitchFamily="34" charset="0"/>
              </a:rPr>
              <a:t>Usability and acceptability of the website by pregnant women, as well as barriers and facilitators for its use could be assessed by qualitative evaluation through focus groups of women</a:t>
            </a:r>
            <a:endParaRPr lang="en-US" sz="3200" dirty="0">
              <a:solidFill>
                <a:schemeClr val="tx1">
                  <a:alpha val="60000"/>
                </a:schemeClr>
              </a:solidFill>
            </a:endParaRPr>
          </a:p>
        </p:txBody>
      </p:sp>
    </p:spTree>
    <p:extLst>
      <p:ext uri="{BB962C8B-B14F-4D97-AF65-F5344CB8AC3E}">
        <p14:creationId xmlns:p14="http://schemas.microsoft.com/office/powerpoint/2010/main" val="2546393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A802DE8A-F24C-38B4-99A1-17BBCE92D6B8}"/>
              </a:ext>
            </a:extLst>
          </p:cNvPr>
          <p:cNvSpPr>
            <a:spLocks noGrp="1"/>
          </p:cNvSpPr>
          <p:nvPr>
            <p:ph idx="1"/>
          </p:nvPr>
        </p:nvSpPr>
        <p:spPr>
          <a:xfrm>
            <a:off x="1012874" y="858129"/>
            <a:ext cx="10327916" cy="5337472"/>
          </a:xfrm>
        </p:spPr>
        <p:txBody>
          <a:bodyPr>
            <a:normAutofit lnSpcReduction="10000"/>
          </a:bodyPr>
          <a:lstStyle/>
          <a:p>
            <a:pPr marL="0" marR="0">
              <a:spcBef>
                <a:spcPts val="0"/>
              </a:spcBef>
              <a:spcAft>
                <a:spcPts val="800"/>
              </a:spcAft>
            </a:pPr>
            <a:r>
              <a:rPr lang="en-US" b="1" dirty="0">
                <a:solidFill>
                  <a:srgbClr val="C00000">
                    <a:alpha val="60000"/>
                  </a:srgbClr>
                </a:solidFill>
                <a:effectLst/>
                <a:latin typeface="Cambria" panose="02040503050406030204" pitchFamily="18" charset="0"/>
                <a:ea typeface="Calibri" panose="020F0502020204030204" pitchFamily="34" charset="0"/>
                <a:cs typeface="Arial" panose="020B0604020202020204" pitchFamily="34" charset="0"/>
              </a:rPr>
              <a:t>Challenges:</a:t>
            </a:r>
          </a:p>
          <a:p>
            <a:pPr marL="0" marR="0">
              <a:spcBef>
                <a:spcPts val="0"/>
              </a:spcBef>
              <a:spcAft>
                <a:spcPts val="800"/>
              </a:spcAft>
            </a:pP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800"/>
              </a:spcAft>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Despite the potential benefits that related to using e-Health, specific barriers that ultimately affect the successfulness of the program included:</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Poor infrastructure. </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Inadequate cellphone maintenance with limited capacity to manage damaged phones.</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Lack or limited access to electricity especially in rural communities.</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Lack of reliable web coverage.</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Low literacy levels among end-users.</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800"/>
              </a:spcAft>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Lack of appreciation of health workers of the need to create information and answering questions on website.</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solidFill>
                <a:schemeClr val="tx1">
                  <a:alpha val="60000"/>
                </a:schemeClr>
              </a:solidFill>
            </a:endParaRPr>
          </a:p>
        </p:txBody>
      </p:sp>
    </p:spTree>
    <p:extLst>
      <p:ext uri="{BB962C8B-B14F-4D97-AF65-F5344CB8AC3E}">
        <p14:creationId xmlns:p14="http://schemas.microsoft.com/office/powerpoint/2010/main" val="210570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FF3052BF-E003-5A09-7918-E86BC6611D70}"/>
              </a:ext>
            </a:extLst>
          </p:cNvPr>
          <p:cNvSpPr>
            <a:spLocks noGrp="1"/>
          </p:cNvSpPr>
          <p:nvPr>
            <p:ph idx="1"/>
          </p:nvPr>
        </p:nvSpPr>
        <p:spPr>
          <a:xfrm>
            <a:off x="1195754" y="717453"/>
            <a:ext cx="10145036" cy="5478148"/>
          </a:xfrm>
        </p:spPr>
        <p:txBody>
          <a:bodyPr>
            <a:normAutofit/>
          </a:bodyPr>
          <a:lstStyle/>
          <a:p>
            <a:pPr marL="0" marR="0">
              <a:spcBef>
                <a:spcPts val="0"/>
              </a:spcBef>
              <a:spcAft>
                <a:spcPts val="800"/>
              </a:spcAft>
            </a:pPr>
            <a:r>
              <a:rPr lang="en-US" sz="3200" b="1" dirty="0">
                <a:solidFill>
                  <a:srgbClr val="C00000">
                    <a:alpha val="60000"/>
                  </a:srgbClr>
                </a:solidFill>
                <a:effectLst/>
                <a:latin typeface="Cambria" panose="02040503050406030204" pitchFamily="18" charset="0"/>
                <a:ea typeface="Calibri" panose="020F0502020204030204" pitchFamily="34" charset="0"/>
                <a:cs typeface="Arial" panose="020B0604020202020204" pitchFamily="34" charset="0"/>
              </a:rPr>
              <a:t>Conclusion:</a:t>
            </a:r>
          </a:p>
          <a:p>
            <a:pPr marL="0" marR="0" indent="0">
              <a:spcBef>
                <a:spcPts val="0"/>
              </a:spcBef>
              <a:spcAft>
                <a:spcPts val="800"/>
              </a:spcAft>
              <a:buNone/>
            </a:pPr>
            <a:r>
              <a:rPr lang="en-US" sz="3200"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rPr>
              <a:t> </a:t>
            </a:r>
            <a:r>
              <a:rPr lang="en-US" sz="3200"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a:t>
            </a:r>
            <a:endParaRPr lang="en-US" sz="3200"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800"/>
              </a:spcAft>
              <a:buNone/>
            </a:pPr>
            <a:r>
              <a:rPr lang="en-US" sz="3200" dirty="0">
                <a:solidFill>
                  <a:schemeClr val="tx1">
                    <a:alpha val="60000"/>
                  </a:schemeClr>
                </a:solidFill>
                <a:latin typeface="Times New Roman" panose="02020603050405020304" pitchFamily="18" charset="0"/>
                <a:ea typeface="Calibri" panose="020F0502020204030204" pitchFamily="34" charset="0"/>
                <a:cs typeface="Arial" panose="020B0604020202020204" pitchFamily="34" charset="0"/>
              </a:rPr>
              <a:t>    </a:t>
            </a:r>
            <a:r>
              <a:rPr lang="en-US" sz="3200"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Digital literacy in the healthcare ecosystem is paramount in changing attitudes and shaping perceptions. This can be achieved through mass awareness-raising, end-user training, and collecting support at the </a:t>
            </a:r>
            <a:r>
              <a:rPr lang="en-US" sz="3200" dirty="0">
                <a:solidFill>
                  <a:schemeClr val="tx1">
                    <a:alpha val="60000"/>
                  </a:schemeClr>
                </a:solidFill>
                <a:latin typeface="Times New Roman" panose="02020603050405020304" pitchFamily="18" charset="0"/>
                <a:ea typeface="Calibri" panose="020F0502020204030204" pitchFamily="34" charset="0"/>
                <a:cs typeface="Arial" panose="020B0604020202020204" pitchFamily="34" charset="0"/>
              </a:rPr>
              <a:t>primary care level</a:t>
            </a:r>
            <a:r>
              <a:rPr lang="en-US" sz="3200"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We need to make women aware of their role in health service delivery, not only as service consumers but also as service advisor.</a:t>
            </a:r>
            <a:endParaRPr lang="en-US" sz="3200"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US" sz="3200" dirty="0">
              <a:solidFill>
                <a:schemeClr val="tx1">
                  <a:alpha val="60000"/>
                </a:schemeClr>
              </a:solidFill>
            </a:endParaRPr>
          </a:p>
        </p:txBody>
      </p:sp>
    </p:spTree>
    <p:extLst>
      <p:ext uri="{BB962C8B-B14F-4D97-AF65-F5344CB8AC3E}">
        <p14:creationId xmlns:p14="http://schemas.microsoft.com/office/powerpoint/2010/main" val="412477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C6661110-370D-8646-6344-5AABEAFF452B}"/>
              </a:ext>
            </a:extLst>
          </p:cNvPr>
          <p:cNvSpPr>
            <a:spLocks noGrp="1"/>
          </p:cNvSpPr>
          <p:nvPr>
            <p:ph idx="1"/>
          </p:nvPr>
        </p:nvSpPr>
        <p:spPr>
          <a:xfrm>
            <a:off x="1364566" y="717453"/>
            <a:ext cx="9976224" cy="5478148"/>
          </a:xfrm>
        </p:spPr>
        <p:txBody>
          <a:bodyPr>
            <a:normAutofit/>
          </a:bodyPr>
          <a:lstStyle/>
          <a:p>
            <a:pPr marL="0" marR="0">
              <a:spcBef>
                <a:spcPts val="0"/>
              </a:spcBef>
              <a:spcAft>
                <a:spcPts val="800"/>
              </a:spcAft>
            </a:pPr>
            <a:r>
              <a:rPr lang="en-US" sz="2400" b="1"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References:</a:t>
            </a:r>
            <a:endParaRPr lang="en-US" sz="2400"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400" b="1"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Declaration of Alma-Ata, International Conference on Primary Health Care</a:t>
            </a:r>
            <a:r>
              <a:rPr lang="en-US" sz="2400"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Alma-Ata, USSR, 6-12 September 1978</a:t>
            </a:r>
            <a:endParaRPr lang="en-US" sz="2400"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400" b="1" dirty="0" err="1">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Jayaseelan</a:t>
            </a:r>
            <a:r>
              <a:rPr lang="en-US" sz="2400" b="1"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R., </a:t>
            </a:r>
            <a:r>
              <a:rPr lang="en-US" sz="2400" b="1" dirty="0" err="1">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Pichandy</a:t>
            </a:r>
            <a:r>
              <a:rPr lang="en-US" sz="2400" b="1"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C., </a:t>
            </a:r>
            <a:r>
              <a:rPr lang="en-US" sz="2400" b="1" dirty="0" err="1">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Rushandramani</a:t>
            </a:r>
            <a:r>
              <a:rPr lang="en-US" sz="2400" b="1"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D. (2015)</a:t>
            </a:r>
            <a:r>
              <a:rPr lang="en-US" sz="2400"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Usage of Smartphone Apps by Women on their Maternal Life. J Mass </a:t>
            </a:r>
            <a:r>
              <a:rPr lang="en-US" sz="2400" dirty="0" err="1">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Communicat</a:t>
            </a:r>
            <a:r>
              <a:rPr lang="en-US" sz="2400"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Journalism 5:267. doi:10.4172/2165-7912.1000267 </a:t>
            </a:r>
            <a:endParaRPr lang="en-US" sz="2400"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400" b="1" dirty="0" err="1">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Mrisho</a:t>
            </a:r>
            <a:r>
              <a:rPr lang="en-US" sz="2400" b="1"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M., Obrist, B., Schellenberg, J.A., Haws, R.A., Mushi, A.K., </a:t>
            </a:r>
            <a:r>
              <a:rPr lang="en-US" sz="2400" b="1" dirty="0" err="1">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Mshinda</a:t>
            </a:r>
            <a:r>
              <a:rPr lang="en-US" sz="2400" b="1"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H., Tanner, M., Schellenberg, D</a:t>
            </a:r>
            <a:r>
              <a:rPr lang="en-US" sz="2400"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(2009).</a:t>
            </a:r>
            <a:r>
              <a:rPr lang="en-US" sz="2400"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The use of antenatal and postnatal care: perspectives and experiences of women and health care providers in rural southern Tanzania. BMC pregnancy and childbirth.;9(1):1. </a:t>
            </a:r>
            <a:r>
              <a:rPr lang="en-US" sz="2400" dirty="0" err="1">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doi</a:t>
            </a:r>
            <a:r>
              <a:rPr lang="en-US" sz="2400"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10.1186/1471-2393-9-10</a:t>
            </a:r>
            <a:endParaRPr lang="en-US" sz="2400"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400" b="1"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Ren, W., Huang, C., Liu. Y., Ren, J</a:t>
            </a:r>
            <a:r>
              <a:rPr lang="en-US" sz="2400"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(2015).</a:t>
            </a:r>
            <a:r>
              <a:rPr lang="en-US" sz="2400"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The application of digital technology in community health education. Digit Med;1:3-6.</a:t>
            </a:r>
            <a:endParaRPr lang="en-US" sz="2400"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800"/>
              </a:spcAft>
              <a:buFont typeface="Symbol" panose="05050102010706020507" pitchFamily="18" charset="2"/>
              <a:buChar char=""/>
            </a:pPr>
            <a:r>
              <a:rPr lang="en-US" sz="2400" b="1"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United Nations Development Program</a:t>
            </a:r>
            <a:r>
              <a:rPr lang="en-US" sz="2400"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Sustainable Development Goals. 2020.</a:t>
            </a:r>
            <a:endParaRPr lang="en-US" sz="2400"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US" sz="2400" dirty="0">
              <a:solidFill>
                <a:schemeClr val="tx1">
                  <a:alpha val="60000"/>
                </a:schemeClr>
              </a:solidFill>
            </a:endParaRPr>
          </a:p>
        </p:txBody>
      </p:sp>
    </p:spTree>
    <p:extLst>
      <p:ext uri="{BB962C8B-B14F-4D97-AF65-F5344CB8AC3E}">
        <p14:creationId xmlns:p14="http://schemas.microsoft.com/office/powerpoint/2010/main" val="3048602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8610D955-59B1-E7A5-F996-2C93C36F4A6B}"/>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4265578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F5AFD3A1-4ACA-DDAD-7663-299151C90CFD}"/>
              </a:ext>
            </a:extLst>
          </p:cNvPr>
          <p:cNvSpPr>
            <a:spLocks noGrp="1"/>
          </p:cNvSpPr>
          <p:nvPr>
            <p:ph idx="1"/>
          </p:nvPr>
        </p:nvSpPr>
        <p:spPr>
          <a:xfrm>
            <a:off x="1237957" y="253219"/>
            <a:ext cx="10102833" cy="5942382"/>
          </a:xfrm>
        </p:spPr>
        <p:txBody>
          <a:bodyPr>
            <a:normAutofit/>
          </a:bodyPr>
          <a:lstStyle/>
          <a:p>
            <a:pPr marL="0" indent="0" algn="ctr">
              <a:buNone/>
            </a:pPr>
            <a:r>
              <a:rPr lang="en-US" dirty="0">
                <a:solidFill>
                  <a:schemeClr val="tx1">
                    <a:alpha val="60000"/>
                  </a:schemeClr>
                </a:solidFill>
                <a:effectLst/>
                <a:latin typeface="Times New Roman" panose="02020603050405020304" pitchFamily="18" charset="0"/>
                <a:ea typeface="Calibri" panose="020F0502020204030204" pitchFamily="34" charset="0"/>
              </a:rPr>
              <a:t>    </a:t>
            </a:r>
          </a:p>
          <a:p>
            <a:pPr marL="0" indent="0" algn="ctr">
              <a:buNone/>
            </a:pPr>
            <a:r>
              <a:rPr lang="en-US" dirty="0">
                <a:solidFill>
                  <a:schemeClr val="tx1">
                    <a:alpha val="60000"/>
                  </a:schemeClr>
                </a:solidFill>
                <a:effectLst/>
                <a:latin typeface="Times New Roman" panose="02020603050405020304" pitchFamily="18" charset="0"/>
                <a:ea typeface="Calibri" panose="020F0502020204030204" pitchFamily="34" charset="0"/>
              </a:rPr>
              <a:t> With concern to Goal 3 in Sustainable Development Goals (SDGs) which aims at ensuring healthy lives and promoting well-being for all of all ages, and Goal 5 which aims at ensuring gender equality and empowering all women and girls. The outcomes of these goals are ; reduction of maternal mortality that can be achieved through strict adherence to Antennal Care (ANC) and ensuring full participation of women in decision-making by promoting the empowerment of women through technology </a:t>
            </a:r>
          </a:p>
          <a:p>
            <a:pPr marL="0" indent="0" algn="ctr">
              <a:buNone/>
            </a:pPr>
            <a:endParaRPr lang="en-US" dirty="0">
              <a:solidFill>
                <a:schemeClr val="tx1">
                  <a:alpha val="60000"/>
                </a:schemeClr>
              </a:solidFill>
              <a:effectLst/>
              <a:latin typeface="Times New Roman" panose="02020603050405020304" pitchFamily="18" charset="0"/>
              <a:ea typeface="Calibri" panose="020F0502020204030204" pitchFamily="34" charset="0"/>
            </a:endParaRPr>
          </a:p>
          <a:p>
            <a:pPr marL="0" indent="0" algn="ctr">
              <a:buNone/>
            </a:pPr>
            <a:r>
              <a:rPr lang="en-US" i="1" dirty="0">
                <a:solidFill>
                  <a:schemeClr val="tx1">
                    <a:alpha val="60000"/>
                  </a:schemeClr>
                </a:solidFill>
                <a:effectLst/>
                <a:latin typeface="Times New Roman" panose="02020603050405020304" pitchFamily="18" charset="0"/>
                <a:ea typeface="Calibri" panose="020F0502020204030204" pitchFamily="34" charset="0"/>
              </a:rPr>
              <a:t>(</a:t>
            </a:r>
            <a:r>
              <a:rPr lang="en-US" sz="2400" i="1" dirty="0">
                <a:solidFill>
                  <a:schemeClr val="tx1">
                    <a:alpha val="60000"/>
                  </a:schemeClr>
                </a:solidFill>
                <a:effectLst/>
                <a:latin typeface="Times New Roman" panose="02020603050405020304" pitchFamily="18" charset="0"/>
                <a:ea typeface="Calibri" panose="020F0502020204030204" pitchFamily="34" charset="0"/>
              </a:rPr>
              <a:t>United Nations Development Program. Sustainable Development Goals. 2020</a:t>
            </a:r>
            <a:r>
              <a:rPr lang="en-US" sz="2400" dirty="0">
                <a:solidFill>
                  <a:schemeClr val="tx1">
                    <a:alpha val="60000"/>
                  </a:schemeClr>
                </a:solidFill>
                <a:effectLst/>
                <a:latin typeface="Times New Roman" panose="02020603050405020304" pitchFamily="18" charset="0"/>
                <a:ea typeface="Calibri" panose="020F0502020204030204" pitchFamily="34" charset="0"/>
              </a:rPr>
              <a:t>). </a:t>
            </a:r>
          </a:p>
          <a:p>
            <a:pPr marL="0" indent="0" algn="ctr">
              <a:buNone/>
            </a:pPr>
            <a:r>
              <a:rPr lang="en-US" dirty="0">
                <a:solidFill>
                  <a:schemeClr val="tx1">
                    <a:alpha val="60000"/>
                  </a:schemeClr>
                </a:solidFill>
                <a:effectLst/>
                <a:latin typeface="Times New Roman" panose="02020603050405020304" pitchFamily="18" charset="0"/>
                <a:ea typeface="Calibri" panose="020F0502020204030204" pitchFamily="34" charset="0"/>
              </a:rPr>
              <a:t>Hence this project will be carried out.</a:t>
            </a:r>
            <a:endParaRPr lang="en-US" dirty="0">
              <a:solidFill>
                <a:schemeClr val="tx1">
                  <a:alpha val="60000"/>
                </a:schemeClr>
              </a:solidFill>
            </a:endParaRPr>
          </a:p>
        </p:txBody>
      </p:sp>
    </p:spTree>
    <p:extLst>
      <p:ext uri="{BB962C8B-B14F-4D97-AF65-F5344CB8AC3E}">
        <p14:creationId xmlns:p14="http://schemas.microsoft.com/office/powerpoint/2010/main" val="2600558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2"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3"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6E5780C4-26AC-C4E6-423F-F93DF6B8B780}"/>
              </a:ext>
            </a:extLst>
          </p:cNvPr>
          <p:cNvSpPr>
            <a:spLocks noGrp="1"/>
          </p:cNvSpPr>
          <p:nvPr>
            <p:ph idx="1"/>
          </p:nvPr>
        </p:nvSpPr>
        <p:spPr>
          <a:xfrm>
            <a:off x="1083212" y="436099"/>
            <a:ext cx="10257578" cy="5759502"/>
          </a:xfrm>
        </p:spPr>
        <p:txBody>
          <a:bodyPr>
            <a:normAutofit lnSpcReduction="10000"/>
          </a:bodyPr>
          <a:lstStyle/>
          <a:p>
            <a:pPr marL="0" marR="0" indent="0" algn="just">
              <a:spcBef>
                <a:spcPts val="0"/>
              </a:spcBef>
              <a:spcAft>
                <a:spcPts val="800"/>
              </a:spcAft>
              <a:buNone/>
            </a:pPr>
            <a:r>
              <a:rPr lang="en-US" b="1" dirty="0">
                <a:solidFill>
                  <a:srgbClr val="C00000">
                    <a:alpha val="60000"/>
                  </a:srgbClr>
                </a:solidFill>
                <a:effectLst/>
                <a:latin typeface="Calibri" panose="020F0502020204030204" pitchFamily="34" charset="0"/>
                <a:ea typeface="Calibri" panose="020F0502020204030204" pitchFamily="34" charset="0"/>
                <a:cs typeface="Arial" panose="020B0604020202020204" pitchFamily="34" charset="0"/>
              </a:rPr>
              <a:t>Background:</a:t>
            </a:r>
          </a:p>
          <a:p>
            <a:pPr marL="0" marR="0" indent="0" algn="just">
              <a:spcBef>
                <a:spcPts val="0"/>
              </a:spcBef>
              <a:spcAft>
                <a:spcPts val="800"/>
              </a:spcAft>
              <a:buNone/>
            </a:pP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just">
              <a:spcBef>
                <a:spcPts val="0"/>
              </a:spcBef>
              <a:spcAft>
                <a:spcPts val="800"/>
              </a:spcAft>
              <a:buNone/>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Improving maternal health outcomes requires reinforcement</a:t>
            </a:r>
            <a:r>
              <a:rPr lang="en-US" dirty="0">
                <a:solidFill>
                  <a:schemeClr val="tx1">
                    <a:alpha val="60000"/>
                  </a:schemeClr>
                </a:solidFill>
                <a:effectLst/>
                <a:latin typeface="Cambria" panose="02040503050406030204" pitchFamily="18" charset="0"/>
                <a:ea typeface="Calibri" panose="020F0502020204030204" pitchFamily="34" charset="0"/>
                <a:cs typeface="Arial" panose="020B0604020202020204" pitchFamily="34" charset="0"/>
              </a:rPr>
              <a:t> of prev</a:t>
            </a: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ailing evidence-based practices that include World Health Organization (WHO) recommended number of ANC (minimum of four ANC visits) and postnatal visits. The timing and optimal number of these visits, particularly in resource-limited setting, is an area of debate </a:t>
            </a:r>
            <a:r>
              <a:rPr lang="en-US" i="1"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a:t>
            </a:r>
            <a:r>
              <a:rPr lang="en-US" i="1" dirty="0" err="1">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Mrisho</a:t>
            </a:r>
            <a:r>
              <a:rPr lang="en-US" i="1"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et al.,2009).</a:t>
            </a: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a:t>
            </a:r>
          </a:p>
          <a:p>
            <a:pPr marL="0" marR="0" algn="just">
              <a:spcBef>
                <a:spcPts val="0"/>
              </a:spcBef>
              <a:spcAft>
                <a:spcPts val="800"/>
              </a:spcAft>
            </a:pP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just">
              <a:spcBef>
                <a:spcPts val="0"/>
              </a:spcBef>
              <a:spcAft>
                <a:spcPts val="800"/>
              </a:spcAft>
              <a:buNone/>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Health Education is an essential components of ANC services and it’s expected to be conducted at the Primary Health Centers (PHCs) in an effective manner as dictated by the Alma Ata conference (1978).</a:t>
            </a:r>
          </a:p>
          <a:p>
            <a:pPr marL="0" marR="0" algn="just">
              <a:spcBef>
                <a:spcPts val="0"/>
              </a:spcBef>
              <a:spcAft>
                <a:spcPts val="800"/>
              </a:spcAft>
            </a:pP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just">
              <a:spcBef>
                <a:spcPts val="0"/>
              </a:spcBef>
              <a:spcAft>
                <a:spcPts val="800"/>
              </a:spcAft>
              <a:buNone/>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6447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BD3E8E51-ED2D-608F-C897-25D95918D62F}"/>
              </a:ext>
            </a:extLst>
          </p:cNvPr>
          <p:cNvSpPr>
            <a:spLocks noGrp="1"/>
          </p:cNvSpPr>
          <p:nvPr>
            <p:ph idx="1"/>
          </p:nvPr>
        </p:nvSpPr>
        <p:spPr>
          <a:xfrm>
            <a:off x="1055077" y="576775"/>
            <a:ext cx="10285713" cy="5618826"/>
          </a:xfrm>
        </p:spPr>
        <p:txBody>
          <a:bodyPr>
            <a:normAutofit/>
          </a:bodyPr>
          <a:lstStyle/>
          <a:p>
            <a:pPr marL="0" marR="0" indent="0">
              <a:spcBef>
                <a:spcPts val="0"/>
              </a:spcBef>
              <a:spcAft>
                <a:spcPts val="800"/>
              </a:spcAft>
              <a:buNone/>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The application of digital technology in health education systems aims to improve the ability to find evidence-based health information using Internet platforms or other digital media, resulting in improved levels of health. It focuses on developing health promotion activities. knowledge and health awareness </a:t>
            </a:r>
            <a:r>
              <a:rPr lang="en-US" i="1"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(Ren et al.,2015).</a:t>
            </a:r>
          </a:p>
          <a:p>
            <a:pPr marL="0" marR="0">
              <a:spcBef>
                <a:spcPts val="0"/>
              </a:spcBef>
              <a:spcAft>
                <a:spcPts val="800"/>
              </a:spcAft>
            </a:pP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800"/>
              </a:spcAft>
              <a:buNone/>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Pregnancy is one of the most common living situations that can increase the need for women's health-related information. Pregnant women can use smartphone apps, social media and remote monitoring devices to provide reassurance, confidence and information about their own and their baby's health. Pregnant women can easily learn about nutrition, complications and fetal development </a:t>
            </a:r>
            <a:r>
              <a:rPr lang="en-US" i="1"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a:t>
            </a:r>
            <a:r>
              <a:rPr lang="en-US" i="1" dirty="0" err="1">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Jayaseelan</a:t>
            </a:r>
            <a:r>
              <a:rPr lang="en-US" i="1"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et al.,2015).</a:t>
            </a: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solidFill>
                <a:schemeClr val="tx1">
                  <a:alpha val="60000"/>
                </a:schemeClr>
              </a:solidFill>
            </a:endParaRPr>
          </a:p>
        </p:txBody>
      </p:sp>
    </p:spTree>
    <p:extLst>
      <p:ext uri="{BB962C8B-B14F-4D97-AF65-F5344CB8AC3E}">
        <p14:creationId xmlns:p14="http://schemas.microsoft.com/office/powerpoint/2010/main" val="3102541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2"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3"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58993B79-3D13-C939-1EA4-E1C5E3DAFB4D}"/>
              </a:ext>
            </a:extLst>
          </p:cNvPr>
          <p:cNvSpPr>
            <a:spLocks noGrp="1"/>
          </p:cNvSpPr>
          <p:nvPr>
            <p:ph idx="1"/>
          </p:nvPr>
        </p:nvSpPr>
        <p:spPr>
          <a:xfrm>
            <a:off x="1209368" y="825911"/>
            <a:ext cx="10131422" cy="5369690"/>
          </a:xfrm>
        </p:spPr>
        <p:txBody>
          <a:bodyPr>
            <a:normAutofit/>
          </a:bodyPr>
          <a:lstStyle/>
          <a:p>
            <a:pPr marL="0" marR="0" indent="0">
              <a:spcBef>
                <a:spcPts val="0"/>
              </a:spcBef>
              <a:spcAft>
                <a:spcPts val="800"/>
              </a:spcAft>
              <a:buNone/>
            </a:pPr>
            <a:r>
              <a:rPr lang="en-US" b="1" dirty="0">
                <a:solidFill>
                  <a:srgbClr val="C00000">
                    <a:alpha val="60000"/>
                  </a:srgbClr>
                </a:solidFill>
                <a:effectLst/>
                <a:latin typeface="Calibri" panose="020F0502020204030204" pitchFamily="34" charset="0"/>
                <a:ea typeface="Calibri" panose="020F0502020204030204" pitchFamily="34" charset="0"/>
                <a:cs typeface="Arial" panose="020B0604020202020204" pitchFamily="34" charset="0"/>
              </a:rPr>
              <a:t>Rational of the project:</a:t>
            </a:r>
            <a:endParaRPr lang="en-US" dirty="0">
              <a:solidFill>
                <a:srgbClr val="C00000">
                  <a:alpha val="60000"/>
                </a:srgbClr>
              </a:solidFill>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800"/>
              </a:spcAft>
              <a:buNone/>
            </a:pPr>
            <a:r>
              <a:rPr lang="en-US" dirty="0">
                <a:solidFill>
                  <a:schemeClr val="tx1">
                    <a:alpha val="60000"/>
                  </a:schemeClr>
                </a:solidFill>
                <a:latin typeface="Times New Roman" panose="02020603050405020304" pitchFamily="18" charset="0"/>
                <a:ea typeface="Calibri" panose="020F0502020204030204" pitchFamily="34" charset="0"/>
                <a:cs typeface="Arial" panose="020B0604020202020204" pitchFamily="34" charset="0"/>
              </a:rPr>
              <a:t>    </a:t>
            </a: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In low- and middle-income countries (LMIC), only half of pregnant women obtain the WHO suggested minimum of four antenatal visits.  </a:t>
            </a:r>
          </a:p>
          <a:p>
            <a:pPr marL="0" marR="0" indent="0">
              <a:spcBef>
                <a:spcPts val="0"/>
              </a:spcBef>
              <a:spcAft>
                <a:spcPts val="800"/>
              </a:spcAft>
              <a:buNone/>
            </a:pPr>
            <a:r>
              <a:rPr lang="en-US" dirty="0">
                <a:solidFill>
                  <a:schemeClr val="tx1">
                    <a:alpha val="60000"/>
                  </a:schemeClr>
                </a:solidFill>
                <a:latin typeface="Times New Roman" panose="02020603050405020304" pitchFamily="18" charset="0"/>
                <a:ea typeface="Calibri" panose="020F0502020204030204" pitchFamily="34" charset="0"/>
                <a:cs typeface="Arial" panose="020B0604020202020204" pitchFamily="34" charset="0"/>
              </a:rPr>
              <a:t>      F</a:t>
            </a: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urthermore, pregnant women are often vulnerable to misinformation regarding their health and baby's one (either from relatives, neighbors or through random online platforms) due to the heterogeneity of content and lack of professional supervision.  </a:t>
            </a:r>
          </a:p>
          <a:p>
            <a:pPr marL="0" marR="0" indent="0">
              <a:spcBef>
                <a:spcPts val="0"/>
              </a:spcBef>
              <a:spcAft>
                <a:spcPts val="800"/>
              </a:spcAft>
              <a:buNone/>
            </a:pPr>
            <a:r>
              <a:rPr lang="en-US" dirty="0">
                <a:solidFill>
                  <a:schemeClr val="tx1">
                    <a:alpha val="60000"/>
                  </a:schemeClr>
                </a:solidFill>
                <a:latin typeface="Times New Roman" panose="02020603050405020304" pitchFamily="18" charset="0"/>
                <a:ea typeface="Calibri" panose="020F0502020204030204" pitchFamily="34" charset="0"/>
                <a:cs typeface="Arial" panose="020B0604020202020204" pitchFamily="34" charset="0"/>
              </a:rPr>
              <a:t>      </a:t>
            </a: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Mobile phones in maternal care allows for faster and more reliable delivery of care, so electronic Health (eHealth) should be used at the primary health care level.</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solidFill>
                <a:schemeClr val="tx1">
                  <a:alpha val="60000"/>
                </a:schemeClr>
              </a:solidFill>
            </a:endParaRPr>
          </a:p>
        </p:txBody>
      </p:sp>
    </p:spTree>
    <p:extLst>
      <p:ext uri="{BB962C8B-B14F-4D97-AF65-F5344CB8AC3E}">
        <p14:creationId xmlns:p14="http://schemas.microsoft.com/office/powerpoint/2010/main" val="182471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1FA27549-068B-B3BD-C1B1-77E85F4ED670}"/>
              </a:ext>
            </a:extLst>
          </p:cNvPr>
          <p:cNvSpPr>
            <a:spLocks noGrp="1"/>
          </p:cNvSpPr>
          <p:nvPr>
            <p:ph idx="1"/>
          </p:nvPr>
        </p:nvSpPr>
        <p:spPr>
          <a:xfrm>
            <a:off x="1120877" y="471949"/>
            <a:ext cx="10795820" cy="5723652"/>
          </a:xfrm>
        </p:spPr>
        <p:txBody>
          <a:bodyPr>
            <a:normAutofit/>
          </a:bodyPr>
          <a:lstStyle/>
          <a:p>
            <a:pPr marL="0" marR="0" indent="0">
              <a:spcBef>
                <a:spcPts val="0"/>
              </a:spcBef>
              <a:spcAft>
                <a:spcPts val="800"/>
              </a:spcAft>
              <a:buNone/>
            </a:pPr>
            <a:r>
              <a:rPr lang="en-US" b="1" dirty="0">
                <a:solidFill>
                  <a:srgbClr val="C00000">
                    <a:alpha val="60000"/>
                  </a:srgbClr>
                </a:solidFill>
                <a:effectLst/>
                <a:latin typeface="Times New Roman" panose="02020603050405020304" pitchFamily="18" charset="0"/>
                <a:ea typeface="Calibri" panose="020F0502020204030204" pitchFamily="34" charset="0"/>
                <a:cs typeface="Arial" panose="020B0604020202020204" pitchFamily="34" charset="0"/>
              </a:rPr>
              <a:t>Goal: </a:t>
            </a:r>
            <a:endParaRPr lang="en-US" dirty="0">
              <a:solidFill>
                <a:srgbClr val="C00000">
                  <a:alpha val="60000"/>
                </a:srgbClr>
              </a:solidFill>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800"/>
              </a:spcAft>
              <a:buNone/>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Achieving safe motherhood and reducing risk of unfavorable outcome of pregnancy.</a:t>
            </a:r>
          </a:p>
          <a:p>
            <a:pPr marL="0" marR="0" indent="0">
              <a:spcBef>
                <a:spcPts val="0"/>
              </a:spcBef>
              <a:spcAft>
                <a:spcPts val="800"/>
              </a:spcAft>
              <a:buNone/>
            </a:pP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800"/>
              </a:spcAft>
              <a:buNone/>
            </a:pPr>
            <a:r>
              <a:rPr lang="en-US" b="1" dirty="0">
                <a:solidFill>
                  <a:srgbClr val="C00000">
                    <a:alpha val="60000"/>
                  </a:srgbClr>
                </a:solidFill>
                <a:effectLst/>
                <a:latin typeface="Times New Roman" panose="02020603050405020304" pitchFamily="18" charset="0"/>
                <a:ea typeface="Calibri" panose="020F0502020204030204" pitchFamily="34" charset="0"/>
                <a:cs typeface="Arial" panose="020B0604020202020204" pitchFamily="34" charset="0"/>
              </a:rPr>
              <a:t>Objectives</a:t>
            </a:r>
            <a:r>
              <a:rPr lang="en-US" b="1"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the current project will be recruited among pregnant women attending the first visit in a family health center in specific district in Cairo through the period February- December 2023 to:</a:t>
            </a:r>
          </a:p>
          <a:p>
            <a:pPr marL="0" marR="0" indent="0">
              <a:spcBef>
                <a:spcPts val="0"/>
              </a:spcBef>
              <a:spcAft>
                <a:spcPts val="800"/>
              </a:spcAft>
              <a:buNone/>
            </a:pP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800"/>
              </a:spcAft>
              <a:buFont typeface="+mj-lt"/>
              <a:buAutoNum type="arabicPeriod"/>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Enhance knowledge of pregnant women regarding maternal healthy habits through delivering of tailored health education messages.</a:t>
            </a:r>
            <a:endParaRPr lang="en-US" dirty="0">
              <a:solidFill>
                <a:schemeClr val="tx1">
                  <a:alpha val="60000"/>
                </a:schemeClr>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800"/>
              </a:spcAft>
              <a:buFont typeface="+mj-lt"/>
              <a:buAutoNum type="arabicPeriod"/>
            </a:pPr>
            <a:r>
              <a:rPr lang="en-US" dirty="0">
                <a:solidFill>
                  <a:schemeClr val="tx1">
                    <a:alpha val="60000"/>
                  </a:schemeClr>
                </a:solidFill>
                <a:effectLst/>
                <a:latin typeface="Times New Roman" panose="02020603050405020304" pitchFamily="18" charset="0"/>
                <a:ea typeface="Calibri" panose="020F0502020204030204" pitchFamily="34" charset="0"/>
              </a:rPr>
              <a:t>Improve compliance of ANC visits attendance by sending regular timing reminders to pregnant women</a:t>
            </a:r>
            <a:r>
              <a:rPr lang="en-US" dirty="0">
                <a:solidFill>
                  <a:schemeClr val="tx1">
                    <a:alpha val="60000"/>
                  </a:schemeClr>
                </a:solidFill>
                <a:effectLst/>
                <a:latin typeface="Cambria" panose="02040503050406030204" pitchFamily="18" charset="0"/>
                <a:ea typeface="Calibri" panose="020F0502020204030204" pitchFamily="34" charset="0"/>
                <a:cs typeface="Arial" panose="020B0604020202020204" pitchFamily="34" charset="0"/>
              </a:rPr>
              <a:t>.</a:t>
            </a:r>
            <a:endParaRPr lang="en-US" dirty="0">
              <a:solidFill>
                <a:schemeClr val="tx1">
                  <a:alpha val="60000"/>
                </a:schemeClr>
              </a:solidFill>
            </a:endParaRPr>
          </a:p>
        </p:txBody>
      </p:sp>
    </p:spTree>
    <p:extLst>
      <p:ext uri="{BB962C8B-B14F-4D97-AF65-F5344CB8AC3E}">
        <p14:creationId xmlns:p14="http://schemas.microsoft.com/office/powerpoint/2010/main" val="1271312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2AE2746E-9911-9571-132D-1277B2002572}"/>
              </a:ext>
            </a:extLst>
          </p:cNvPr>
          <p:cNvSpPr>
            <a:spLocks noGrp="1"/>
          </p:cNvSpPr>
          <p:nvPr>
            <p:ph idx="1"/>
          </p:nvPr>
        </p:nvSpPr>
        <p:spPr>
          <a:xfrm>
            <a:off x="1238866" y="766916"/>
            <a:ext cx="10101924" cy="5428685"/>
          </a:xfrm>
        </p:spPr>
        <p:txBody>
          <a:bodyPr>
            <a:normAutofit/>
          </a:bodyPr>
          <a:lstStyle/>
          <a:p>
            <a:pPr marL="0" marR="0">
              <a:spcBef>
                <a:spcPts val="0"/>
              </a:spcBef>
              <a:spcAft>
                <a:spcPts val="800"/>
              </a:spcAft>
            </a:pPr>
            <a:r>
              <a:rPr lang="en-US" b="1" dirty="0">
                <a:solidFill>
                  <a:srgbClr val="C00000">
                    <a:alpha val="60000"/>
                  </a:srgbClr>
                </a:solidFill>
                <a:effectLst/>
                <a:latin typeface="Cambria" panose="02040503050406030204" pitchFamily="18" charset="0"/>
                <a:ea typeface="Calibri" panose="020F0502020204030204" pitchFamily="34" charset="0"/>
                <a:cs typeface="Arial" panose="020B0604020202020204" pitchFamily="34" charset="0"/>
              </a:rPr>
              <a:t>Design a</a:t>
            </a:r>
            <a:r>
              <a:rPr lang="en-US" b="1" dirty="0">
                <a:solidFill>
                  <a:srgbClr val="C00000">
                    <a:alpha val="60000"/>
                  </a:srgbClr>
                </a:solidFill>
                <a:latin typeface="Cambria" panose="02040503050406030204" pitchFamily="18" charset="0"/>
                <a:ea typeface="Calibri" panose="020F0502020204030204" pitchFamily="34" charset="0"/>
                <a:cs typeface="Arial" panose="020B0604020202020204" pitchFamily="34" charset="0"/>
              </a:rPr>
              <a:t>nd development </a:t>
            </a:r>
            <a:r>
              <a:rPr lang="en-US" b="1" dirty="0">
                <a:solidFill>
                  <a:srgbClr val="C00000">
                    <a:alpha val="60000"/>
                  </a:srgbClr>
                </a:solidFill>
                <a:effectLst/>
                <a:latin typeface="Cambria" panose="02040503050406030204" pitchFamily="18" charset="0"/>
                <a:ea typeface="Calibri" panose="020F0502020204030204" pitchFamily="34" charset="0"/>
                <a:cs typeface="Arial" panose="020B0604020202020204" pitchFamily="34" charset="0"/>
              </a:rPr>
              <a:t>of the project:</a:t>
            </a:r>
          </a:p>
          <a:p>
            <a:pPr marL="0" marR="0" indent="0">
              <a:spcBef>
                <a:spcPts val="0"/>
              </a:spcBef>
              <a:spcAft>
                <a:spcPts val="800"/>
              </a:spcAft>
              <a:buNone/>
            </a:pP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800"/>
              </a:spcAft>
              <a:buNone/>
            </a:pPr>
            <a:r>
              <a:rPr lang="en-US" b="1" dirty="0">
                <a:solidFill>
                  <a:schemeClr val="tx1">
                    <a:alpha val="60000"/>
                  </a:schemeClr>
                </a:solidFill>
                <a:latin typeface="Cambria" panose="02040503050406030204" pitchFamily="18" charset="0"/>
                <a:ea typeface="Calibri" panose="020F0502020204030204" pitchFamily="34" charset="0"/>
                <a:cs typeface="Arial" panose="020B0604020202020204" pitchFamily="34" charset="0"/>
              </a:rPr>
              <a:t>   </a:t>
            </a: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Establishment of feasible and effective</a:t>
            </a:r>
            <a:r>
              <a:rPr lang="en-US" b="1"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Web-based Education </a:t>
            </a: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program</a:t>
            </a:r>
            <a:r>
              <a:rPr lang="en-US" b="1"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for pregnant women which pass through the following steps.</a:t>
            </a:r>
          </a:p>
          <a:p>
            <a:pPr marL="0" marR="0" indent="0">
              <a:spcBef>
                <a:spcPts val="0"/>
              </a:spcBef>
              <a:spcAft>
                <a:spcPts val="800"/>
              </a:spcAft>
              <a:buNone/>
            </a:pPr>
            <a:endParaRPr lang="en-US" dirty="0">
              <a:solidFill>
                <a:schemeClr val="tx1">
                  <a:alpha val="60000"/>
                </a:schemeClr>
              </a:solidFill>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800"/>
              </a:spcAft>
              <a:buNone/>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The first step includes </a:t>
            </a:r>
            <a:r>
              <a:rPr lang="en-US" b="1" dirty="0">
                <a:solidFill>
                  <a:srgbClr val="C00000">
                    <a:alpha val="60000"/>
                  </a:srgbClr>
                </a:solidFill>
                <a:effectLst/>
                <a:latin typeface="Times New Roman" panose="02020603050405020304" pitchFamily="18" charset="0"/>
                <a:ea typeface="Calibri" panose="020F0502020204030204" pitchFamily="34" charset="0"/>
                <a:cs typeface="Arial" panose="020B0604020202020204" pitchFamily="34" charset="0"/>
              </a:rPr>
              <a:t>assessment of needs </a:t>
            </a: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of participants by:</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Searching for literature reviews about pregnant women’s valuable topics.</a:t>
            </a:r>
          </a:p>
          <a:p>
            <a:pPr marL="342900" indent="-342900">
              <a:spcBef>
                <a:spcPts val="0"/>
              </a:spcBef>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Involving an expert panel of obstetrician and pediatricians.</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Understand different theoretical models of health education.</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800"/>
              </a:spcAft>
              <a:buFont typeface="Wingdings" panose="05000000000000000000" pitchFamily="2" charset="2"/>
              <a:buChar char=""/>
            </a:pPr>
            <a:r>
              <a:rPr lang="en-US"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Carrying out qualitative study exploring women needs at this period.</a:t>
            </a:r>
            <a:endParaRPr lang="en-US"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solidFill>
                <a:schemeClr val="tx1">
                  <a:alpha val="60000"/>
                </a:schemeClr>
              </a:solidFill>
            </a:endParaRPr>
          </a:p>
        </p:txBody>
      </p:sp>
    </p:spTree>
    <p:extLst>
      <p:ext uri="{BB962C8B-B14F-4D97-AF65-F5344CB8AC3E}">
        <p14:creationId xmlns:p14="http://schemas.microsoft.com/office/powerpoint/2010/main" val="3248686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1F494B22-4A4A-1F52-AFB2-4F3216B982BC}"/>
              </a:ext>
            </a:extLst>
          </p:cNvPr>
          <p:cNvSpPr>
            <a:spLocks noGrp="1"/>
          </p:cNvSpPr>
          <p:nvPr>
            <p:ph idx="1"/>
          </p:nvPr>
        </p:nvSpPr>
        <p:spPr>
          <a:xfrm>
            <a:off x="1237957" y="745589"/>
            <a:ext cx="10102833" cy="5450012"/>
          </a:xfrm>
        </p:spPr>
        <p:txBody>
          <a:bodyPr>
            <a:normAutofit/>
          </a:bodyPr>
          <a:lstStyle/>
          <a:p>
            <a:pPr marL="0" indent="0">
              <a:buNone/>
            </a:pPr>
            <a:r>
              <a:rPr lang="en-US" sz="3200" b="1" dirty="0">
                <a:solidFill>
                  <a:srgbClr val="C00000">
                    <a:alpha val="60000"/>
                  </a:srgbClr>
                </a:solidFill>
              </a:rPr>
              <a:t>Activating the website which is divided into two sections</a:t>
            </a:r>
            <a:r>
              <a:rPr lang="en-US" sz="3200" dirty="0">
                <a:solidFill>
                  <a:schemeClr val="tx1">
                    <a:alpha val="60000"/>
                  </a:schemeClr>
                </a:solidFill>
              </a:rPr>
              <a:t>:</a:t>
            </a:r>
          </a:p>
          <a:p>
            <a:pPr lvl="0"/>
            <a:r>
              <a:rPr lang="en-US" sz="3200" dirty="0">
                <a:solidFill>
                  <a:schemeClr val="tx1">
                    <a:alpha val="60000"/>
                  </a:schemeClr>
                </a:solidFill>
              </a:rPr>
              <a:t>An information section, which provides comprehensive evidence-based information, tailored for each pregnant woman, and is permanently updated by healthcare professionals.</a:t>
            </a:r>
          </a:p>
          <a:p>
            <a:pPr lvl="0"/>
            <a:r>
              <a:rPr lang="en-US" sz="3200" dirty="0">
                <a:solidFill>
                  <a:schemeClr val="tx1">
                    <a:alpha val="60000"/>
                  </a:schemeClr>
                </a:solidFill>
              </a:rPr>
              <a:t>A communication section which allows women to directly communicate with primary health care providers, this allows access to emergency obstetric care if needed.</a:t>
            </a:r>
          </a:p>
          <a:p>
            <a:endParaRPr lang="en-US" sz="3200" dirty="0">
              <a:solidFill>
                <a:schemeClr val="tx1">
                  <a:alpha val="60000"/>
                </a:schemeClr>
              </a:solidFill>
            </a:endParaRPr>
          </a:p>
        </p:txBody>
      </p:sp>
    </p:spTree>
    <p:extLst>
      <p:ext uri="{BB962C8B-B14F-4D97-AF65-F5344CB8AC3E}">
        <p14:creationId xmlns:p14="http://schemas.microsoft.com/office/powerpoint/2010/main" val="2155615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6CC17C1E-A5BD-B58D-AD02-44A6C79BDCA4}"/>
              </a:ext>
            </a:extLst>
          </p:cNvPr>
          <p:cNvSpPr>
            <a:spLocks noGrp="1"/>
          </p:cNvSpPr>
          <p:nvPr>
            <p:ph idx="1"/>
          </p:nvPr>
        </p:nvSpPr>
        <p:spPr>
          <a:xfrm>
            <a:off x="1055077" y="815927"/>
            <a:ext cx="10592972" cy="5379674"/>
          </a:xfrm>
        </p:spPr>
        <p:txBody>
          <a:bodyPr>
            <a:normAutofit/>
          </a:bodyPr>
          <a:lstStyle/>
          <a:p>
            <a:pPr marR="0" lvl="0" rtl="0">
              <a:spcBef>
                <a:spcPts val="0"/>
              </a:spcBef>
              <a:spcAft>
                <a:spcPts val="0"/>
              </a:spcAft>
              <a:buFont typeface="Wingdings" panose="05000000000000000000" pitchFamily="2" charset="2"/>
              <a:buChar char="q"/>
            </a:pPr>
            <a:r>
              <a:rPr lang="en-US" sz="3600"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The websites link will be printed in routine antenatal cards (defined by QR codes) received by pregnant women during the first visit of antennal care.</a:t>
            </a:r>
          </a:p>
          <a:p>
            <a:pPr marR="0" lvl="0">
              <a:spcBef>
                <a:spcPts val="0"/>
              </a:spcBef>
              <a:spcAft>
                <a:spcPts val="800"/>
              </a:spcAft>
              <a:buFont typeface="Wingdings" panose="05000000000000000000" pitchFamily="2" charset="2"/>
              <a:buChar char="q"/>
            </a:pPr>
            <a:endParaRPr lang="en-US" sz="3600" dirty="0">
              <a:solidFill>
                <a:schemeClr val="tx1">
                  <a:alpha val="60000"/>
                </a:schemeClr>
              </a:solidFill>
              <a:latin typeface="Calibri" panose="020F0502020204030204" pitchFamily="34" charset="0"/>
              <a:ea typeface="Calibri" panose="020F0502020204030204" pitchFamily="34" charset="0"/>
              <a:cs typeface="Arial" panose="020B0604020202020204" pitchFamily="34" charset="0"/>
            </a:endParaRPr>
          </a:p>
          <a:p>
            <a:pPr marR="0" lvl="0">
              <a:spcBef>
                <a:spcPts val="0"/>
              </a:spcBef>
              <a:spcAft>
                <a:spcPts val="800"/>
              </a:spcAft>
              <a:buFont typeface="Wingdings" panose="05000000000000000000" pitchFamily="2" charset="2"/>
              <a:buChar char="q"/>
            </a:pPr>
            <a:endParaRPr lang="en-US" sz="3600"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pPr marR="0" lvl="0">
              <a:spcBef>
                <a:spcPts val="0"/>
              </a:spcBef>
              <a:spcAft>
                <a:spcPts val="800"/>
              </a:spcAft>
              <a:buFont typeface="Wingdings" panose="05000000000000000000" pitchFamily="2" charset="2"/>
              <a:buChar char="q"/>
            </a:pPr>
            <a:r>
              <a:rPr lang="en-US" sz="3600" dirty="0">
                <a:solidFill>
                  <a:schemeClr val="tx1">
                    <a:alpha val="60000"/>
                  </a:schemeClr>
                </a:solidFill>
                <a:effectLst/>
                <a:latin typeface="Times New Roman" panose="02020603050405020304" pitchFamily="18" charset="0"/>
                <a:ea typeface="Calibri" panose="020F0502020204030204" pitchFamily="34" charset="0"/>
                <a:cs typeface="Arial" panose="020B0604020202020204" pitchFamily="34" charset="0"/>
              </a:rPr>
              <a:t>The woman data will be uploaded on the electronic system then she can sign in by her name and password.</a:t>
            </a:r>
            <a:endParaRPr lang="en-US" sz="3600" dirty="0">
              <a:solidFill>
                <a:schemeClr val="tx1">
                  <a:alpha val="60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US" sz="3600" dirty="0">
              <a:solidFill>
                <a:schemeClr val="tx1">
                  <a:alpha val="60000"/>
                </a:schemeClr>
              </a:solidFill>
            </a:endParaRPr>
          </a:p>
        </p:txBody>
      </p:sp>
    </p:spTree>
    <p:extLst>
      <p:ext uri="{BB962C8B-B14F-4D97-AF65-F5344CB8AC3E}">
        <p14:creationId xmlns:p14="http://schemas.microsoft.com/office/powerpoint/2010/main" val="4269049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1273</Words>
  <Application>Microsoft Office PowerPoint</Application>
  <PresentationFormat>Bredbild</PresentationFormat>
  <Paragraphs>80</Paragraphs>
  <Slides>15</Slides>
  <Notes>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15</vt:i4>
      </vt:variant>
    </vt:vector>
  </HeadingPairs>
  <TitlesOfParts>
    <vt:vector size="24" baseType="lpstr">
      <vt:lpstr>Aharoni</vt:lpstr>
      <vt:lpstr>Arial</vt:lpstr>
      <vt:lpstr>Calibri</vt:lpstr>
      <vt:lpstr>Calibri Light</vt:lpstr>
      <vt:lpstr>Cambria</vt:lpstr>
      <vt:lpstr>Symbol</vt:lpstr>
      <vt:lpstr>Times New Roman</vt:lpstr>
      <vt:lpstr>Wingdings</vt:lpstr>
      <vt:lpstr>Office Theme</vt:lpstr>
      <vt:lpstr>Application of Digital Health Education Among Pregnant Women in Primary Health Care Units   (A project for optimizing preventive maternal care in the primary care setting by using e-Health)   Presented by  Dr. Doaa Sadek Ahmed Fathy   Lecturer of Community and Occupational Medicine  Faculty of Medicine for Girls Al Azhar University     For fulfillment of E- health Certificate European Diploma Supplement (EDS)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Digital Health Education Among Pregnant Women in Primary Health Care Units   (A project for optimizing preventive maternal care in the primary care setting by using e-Health)   Presented by  Dr. Doaa Sadek Ahmed Fathy   Lecturer of Community and Occupational Medicine  Faculty of Medicine for Girls Al Azhar University     For fulfillment of E- health Certificate European Diploma Supplement (EDS)</dc:title>
  <dc:creator>Doaa Sadek Ahmed fathy hafez</dc:creator>
  <cp:lastModifiedBy>Mosad Zineldin</cp:lastModifiedBy>
  <cp:revision>3</cp:revision>
  <dcterms:created xsi:type="dcterms:W3CDTF">2023-01-05T18:50:13Z</dcterms:created>
  <dcterms:modified xsi:type="dcterms:W3CDTF">2023-01-19T22:59:47Z</dcterms:modified>
</cp:coreProperties>
</file>